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60" r:id="rId5"/>
    <p:sldId id="263" r:id="rId6"/>
    <p:sldId id="264" r:id="rId7"/>
    <p:sldId id="266" r:id="rId8"/>
    <p:sldId id="267" r:id="rId9"/>
    <p:sldId id="268" r:id="rId10"/>
    <p:sldId id="269" r:id="rId11"/>
    <p:sldId id="271" r:id="rId12"/>
    <p:sldId id="272" r:id="rId13"/>
    <p:sldId id="396" r:id="rId14"/>
    <p:sldId id="274" r:id="rId15"/>
    <p:sldId id="276" r:id="rId16"/>
    <p:sldId id="397" r:id="rId17"/>
    <p:sldId id="277" r:id="rId18"/>
    <p:sldId id="279" r:id="rId19"/>
    <p:sldId id="398" r:id="rId20"/>
    <p:sldId id="280" r:id="rId21"/>
    <p:sldId id="282" r:id="rId22"/>
    <p:sldId id="399" r:id="rId23"/>
    <p:sldId id="284" r:id="rId24"/>
    <p:sldId id="285" r:id="rId25"/>
    <p:sldId id="400" r:id="rId26"/>
    <p:sldId id="401" r:id="rId27"/>
    <p:sldId id="287" r:id="rId28"/>
    <p:sldId id="288" r:id="rId29"/>
    <p:sldId id="403" r:id="rId30"/>
    <p:sldId id="289" r:id="rId31"/>
    <p:sldId id="404" r:id="rId32"/>
    <p:sldId id="291" r:id="rId33"/>
    <p:sldId id="292" r:id="rId34"/>
    <p:sldId id="405" r:id="rId35"/>
    <p:sldId id="406" r:id="rId36"/>
    <p:sldId id="303" r:id="rId37"/>
  </p:sldIdLst>
  <p:sldSz cx="12192000" cy="6858000"/>
  <p:notesSz cx="6858000" cy="9144000"/>
  <p:custDataLst>
    <p:tags r:id="rId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072A4"/>
    <a:srgbClr val="FE5D26"/>
    <a:srgbClr val="94D3EB"/>
    <a:srgbClr val="571F4E"/>
    <a:srgbClr val="FFF07C"/>
    <a:srgbClr val="43AA8B"/>
    <a:srgbClr val="A31621"/>
    <a:srgbClr val="525249"/>
    <a:srgbClr val="D3D1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D5A4A3-FBF7-4D33-9E18-9446CC6AAC1C}" v="2" dt="2022-08-03T16:49:51.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p:cViewPr varScale="1">
        <p:scale>
          <a:sx n="75" d="100"/>
          <a:sy n="75" d="100"/>
        </p:scale>
        <p:origin x="43" y="86"/>
      </p:cViewPr>
      <p:guideLst>
        <p:guide orient="horz" pos="2160"/>
        <p:guide pos="3840"/>
      </p:guideLst>
    </p:cSldViewPr>
  </p:slideViewPr>
  <p:notesTextViewPr>
    <p:cViewPr>
      <p:scale>
        <a:sx n="100" d="100"/>
        <a:sy n="100" d="100"/>
      </p:scale>
      <p:origin x="0" y="0"/>
    </p:cViewPr>
  </p:notesTextViewPr>
  <p:notesViewPr>
    <p:cSldViewPr>
      <p:cViewPr varScale="1">
        <p:scale>
          <a:sx n="92" d="100"/>
          <a:sy n="92" d="100"/>
        </p:scale>
        <p:origin x="251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ey Podcheko" userId="17c4018ad2410a12" providerId="LiveId" clId="{52D5A4A3-FBF7-4D33-9E18-9446CC6AAC1C}"/>
    <pc:docChg chg="delSld modMainMaster">
      <pc:chgData name="Alexey Podcheko" userId="17c4018ad2410a12" providerId="LiveId" clId="{52D5A4A3-FBF7-4D33-9E18-9446CC6AAC1C}" dt="2022-08-03T16:49:51.936" v="3"/>
      <pc:docMkLst>
        <pc:docMk/>
      </pc:docMkLst>
      <pc:sldChg chg="del">
        <pc:chgData name="Alexey Podcheko" userId="17c4018ad2410a12" providerId="LiveId" clId="{52D5A4A3-FBF7-4D33-9E18-9446CC6AAC1C}" dt="2022-08-03T16:49:31.227" v="0" actId="47"/>
        <pc:sldMkLst>
          <pc:docMk/>
          <pc:sldMk cId="3378137872" sldId="256"/>
        </pc:sldMkLst>
      </pc:sldChg>
      <pc:sldChg chg="del">
        <pc:chgData name="Alexey Podcheko" userId="17c4018ad2410a12" providerId="LiveId" clId="{52D5A4A3-FBF7-4D33-9E18-9446CC6AAC1C}" dt="2022-08-03T16:49:36.165" v="2" actId="47"/>
        <pc:sldMkLst>
          <pc:docMk/>
          <pc:sldMk cId="1155712320" sldId="257"/>
        </pc:sldMkLst>
      </pc:sldChg>
      <pc:sldChg chg="del">
        <pc:chgData name="Alexey Podcheko" userId="17c4018ad2410a12" providerId="LiveId" clId="{52D5A4A3-FBF7-4D33-9E18-9446CC6AAC1C}" dt="2022-08-03T16:49:35.192" v="1" actId="47"/>
        <pc:sldMkLst>
          <pc:docMk/>
          <pc:sldMk cId="53964382" sldId="304"/>
        </pc:sldMkLst>
      </pc:sldChg>
      <pc:sldMasterChg chg="modSldLayout">
        <pc:chgData name="Alexey Podcheko" userId="17c4018ad2410a12" providerId="LiveId" clId="{52D5A4A3-FBF7-4D33-9E18-9446CC6AAC1C}" dt="2022-08-03T16:49:51.936" v="3"/>
        <pc:sldMasterMkLst>
          <pc:docMk/>
          <pc:sldMasterMk cId="0" sldId="2147483648"/>
        </pc:sldMasterMkLst>
        <pc:sldLayoutChg chg="setBg">
          <pc:chgData name="Alexey Podcheko" userId="17c4018ad2410a12" providerId="LiveId" clId="{52D5A4A3-FBF7-4D33-9E18-9446CC6AAC1C}" dt="2022-08-03T16:49:51.936" v="3"/>
          <pc:sldLayoutMkLst>
            <pc:docMk/>
            <pc:sldMasterMk cId="0" sldId="2147483648"/>
            <pc:sldLayoutMk cId="0" sldId="2147483649"/>
          </pc:sldLayoutMkLst>
        </pc:sldLayoutChg>
        <pc:sldLayoutChg chg="setBg">
          <pc:chgData name="Alexey Podcheko" userId="17c4018ad2410a12" providerId="LiveId" clId="{52D5A4A3-FBF7-4D33-9E18-9446CC6AAC1C}" dt="2022-08-03T16:49:51.936" v="3"/>
          <pc:sldLayoutMkLst>
            <pc:docMk/>
            <pc:sldMasterMk cId="0" sldId="2147483648"/>
            <pc:sldLayoutMk cId="0" sldId="2147483651"/>
          </pc:sldLayoutMkLst>
        </pc:sldLayoutChg>
        <pc:sldLayoutChg chg="setBg">
          <pc:chgData name="Alexey Podcheko" userId="17c4018ad2410a12" providerId="LiveId" clId="{52D5A4A3-FBF7-4D33-9E18-9446CC6AAC1C}" dt="2022-08-03T16:49:51.936" v="3"/>
          <pc:sldLayoutMkLst>
            <pc:docMk/>
            <pc:sldMasterMk cId="0" sldId="2147483648"/>
            <pc:sldLayoutMk cId="0" sldId="2147483655"/>
          </pc:sldLayoutMkLst>
        </pc:sldLayoutChg>
        <pc:sldLayoutChg chg="setBg">
          <pc:chgData name="Alexey Podcheko" userId="17c4018ad2410a12" providerId="LiveId" clId="{52D5A4A3-FBF7-4D33-9E18-9446CC6AAC1C}" dt="2022-08-03T16:49:51.936" v="3"/>
          <pc:sldLayoutMkLst>
            <pc:docMk/>
            <pc:sldMasterMk cId="0" sldId="2147483648"/>
            <pc:sldLayoutMk cId="2407709576" sldId="2147483661"/>
          </pc:sldLayoutMkLst>
        </pc:sldLayoutChg>
        <pc:sldLayoutChg chg="setBg">
          <pc:chgData name="Alexey Podcheko" userId="17c4018ad2410a12" providerId="LiveId" clId="{52D5A4A3-FBF7-4D33-9E18-9446CC6AAC1C}" dt="2022-08-03T16:49:51.936" v="3"/>
          <pc:sldLayoutMkLst>
            <pc:docMk/>
            <pc:sldMasterMk cId="0" sldId="2147483648"/>
            <pc:sldLayoutMk cId="1977202624" sldId="2147483662"/>
          </pc:sldLayoutMkLst>
        </pc:sldLayoutChg>
        <pc:sldLayoutChg chg="setBg">
          <pc:chgData name="Alexey Podcheko" userId="17c4018ad2410a12" providerId="LiveId" clId="{52D5A4A3-FBF7-4D33-9E18-9446CC6AAC1C}" dt="2022-08-03T16:49:51.936" v="3"/>
          <pc:sldLayoutMkLst>
            <pc:docMk/>
            <pc:sldMasterMk cId="0" sldId="2147483648"/>
            <pc:sldLayoutMk cId="3461852919" sldId="2147483663"/>
          </pc:sldLayoutMkLst>
        </pc:sldLayoutChg>
        <pc:sldLayoutChg chg="setBg">
          <pc:chgData name="Alexey Podcheko" userId="17c4018ad2410a12" providerId="LiveId" clId="{52D5A4A3-FBF7-4D33-9E18-9446CC6AAC1C}" dt="2022-08-03T16:49:51.936" v="3"/>
          <pc:sldLayoutMkLst>
            <pc:docMk/>
            <pc:sldMasterMk cId="0" sldId="2147483648"/>
            <pc:sldLayoutMk cId="2577769689" sldId="2147483664"/>
          </pc:sldLayoutMkLst>
        </pc:sldLayoutChg>
        <pc:sldLayoutChg chg="setBg">
          <pc:chgData name="Alexey Podcheko" userId="17c4018ad2410a12" providerId="LiveId" clId="{52D5A4A3-FBF7-4D33-9E18-9446CC6AAC1C}" dt="2022-08-03T16:49:51.936" v="3"/>
          <pc:sldLayoutMkLst>
            <pc:docMk/>
            <pc:sldMasterMk cId="0" sldId="2147483648"/>
            <pc:sldLayoutMk cId="1956364027" sldId="2147483666"/>
          </pc:sldLayoutMkLst>
        </pc:sldLayoutChg>
        <pc:sldLayoutChg chg="setBg">
          <pc:chgData name="Alexey Podcheko" userId="17c4018ad2410a12" providerId="LiveId" clId="{52D5A4A3-FBF7-4D33-9E18-9446CC6AAC1C}" dt="2022-08-03T16:49:51.936" v="3"/>
          <pc:sldLayoutMkLst>
            <pc:docMk/>
            <pc:sldMasterMk cId="0" sldId="2147483648"/>
            <pc:sldLayoutMk cId="3297037056" sldId="2147483667"/>
          </pc:sldLayoutMkLst>
        </pc:sldLayoutChg>
        <pc:sldLayoutChg chg="setBg">
          <pc:chgData name="Alexey Podcheko" userId="17c4018ad2410a12" providerId="LiveId" clId="{52D5A4A3-FBF7-4D33-9E18-9446CC6AAC1C}" dt="2022-08-03T16:49:51.936" v="3"/>
          <pc:sldLayoutMkLst>
            <pc:docMk/>
            <pc:sldMasterMk cId="0" sldId="2147483648"/>
            <pc:sldLayoutMk cId="3509154387" sldId="2147483672"/>
          </pc:sldLayoutMkLst>
        </pc:sldLayoutChg>
        <pc:sldLayoutChg chg="setBg">
          <pc:chgData name="Alexey Podcheko" userId="17c4018ad2410a12" providerId="LiveId" clId="{52D5A4A3-FBF7-4D33-9E18-9446CC6AAC1C}" dt="2022-08-03T16:49:51.936" v="3"/>
          <pc:sldLayoutMkLst>
            <pc:docMk/>
            <pc:sldMasterMk cId="0" sldId="2147483648"/>
            <pc:sldLayoutMk cId="1085148127" sldId="214748367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BB07-2FF4-43D9-A038-D615A407E1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EFE79030-B8BA-43DB-A7C9-13DB4DC651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472CA03-1D7E-41C1-B2DD-F4DC77710532}" type="datetimeFigureOut">
              <a:rPr lang="en-CA" smtClean="0"/>
              <a:t>2022-08-03</a:t>
            </a:fld>
            <a:endParaRPr lang="en-CA"/>
          </a:p>
        </p:txBody>
      </p:sp>
      <p:sp>
        <p:nvSpPr>
          <p:cNvPr id="4" name="Footer Placeholder 3">
            <a:extLst>
              <a:ext uri="{FF2B5EF4-FFF2-40B4-BE49-F238E27FC236}">
                <a16:creationId xmlns:a16="http://schemas.microsoft.com/office/drawing/2014/main" id="{94D64523-9AF5-4CF4-8765-F113CA4C53A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09B51A5-0C2B-4A36-94CC-5CF9C998F9D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C0470C0-C851-4797-9B06-555CFA3CCFB8}" type="slidenum">
              <a:rPr lang="en-CA" smtClean="0"/>
              <a:t>‹#›</a:t>
            </a:fld>
            <a:endParaRPr lang="en-CA"/>
          </a:p>
        </p:txBody>
      </p:sp>
    </p:spTree>
    <p:extLst>
      <p:ext uri="{BB962C8B-B14F-4D97-AF65-F5344CB8AC3E}">
        <p14:creationId xmlns:p14="http://schemas.microsoft.com/office/powerpoint/2010/main" val="16150895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D1CD4-EC31-4596-BC94-1DA0937F9EC9}" type="datetimeFigureOut">
              <a:rPr lang="en-CA" smtClean="0"/>
              <a:t>2022-08-03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3559C9-94C0-4AC2-AC9F-302B4D684A43}" type="slidenum">
              <a:rPr lang="en-CA" smtClean="0"/>
              <a:t>‹#›</a:t>
            </a:fld>
            <a:endParaRPr lang="en-CA"/>
          </a:p>
        </p:txBody>
      </p:sp>
    </p:spTree>
    <p:extLst>
      <p:ext uri="{BB962C8B-B14F-4D97-AF65-F5344CB8AC3E}">
        <p14:creationId xmlns:p14="http://schemas.microsoft.com/office/powerpoint/2010/main" val="13923241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pc="0" dirty="0">
                <a:solidFill>
                  <a:srgbClr val="000000">
                    <a:alpha val="100000"/>
                  </a:srgbClr>
                </a:solidFill>
                <a:latin typeface="Calibri"/>
              </a:rPr>
              <a:t>Incorrect answer </a:t>
            </a:r>
            <a:r>
              <a:rPr lang="en-US" sz="1200" u="none" spc="0" dirty="0" err="1">
                <a:solidFill>
                  <a:srgbClr val="000000">
                    <a:alpha val="100000"/>
                  </a:srgbClr>
                </a:solidFill>
                <a:latin typeface="Calibri"/>
              </a:rPr>
              <a:t>explanationsA.Rheumatoid</a:t>
            </a:r>
            <a:r>
              <a:rPr lang="en-US" sz="1200" u="none" spc="0" dirty="0">
                <a:solidFill>
                  <a:srgbClr val="000000">
                    <a:alpha val="100000"/>
                  </a:srgbClr>
                </a:solidFill>
                <a:latin typeface="Calibri"/>
              </a:rPr>
              <a:t> arthritis is a systemic inflammatory disorder that mostly affects joints. Similar to polymyalgia rheumatica, patients classically complain of pain and stiffness upon wakening. However, rheumatoid arthritis has no association with giant-cell </a:t>
            </a:r>
            <a:r>
              <a:rPr lang="en-US" sz="1200" u="none" spc="0" dirty="0" err="1">
                <a:solidFill>
                  <a:srgbClr val="000000">
                    <a:alpha val="100000"/>
                  </a:srgbClr>
                </a:solidFill>
                <a:latin typeface="Calibri"/>
              </a:rPr>
              <a:t>arteritis.C.Tension</a:t>
            </a:r>
            <a:r>
              <a:rPr lang="en-US" sz="1200" u="none" spc="0" dirty="0">
                <a:solidFill>
                  <a:srgbClr val="000000">
                    <a:alpha val="100000"/>
                  </a:srgbClr>
                </a:solidFill>
                <a:latin typeface="Calibri"/>
              </a:rPr>
              <a:t> headaches are usually bilateral and are describes as “squeezing” or “vice-like” and often precipitated by stress and occur at the end of the day. There is no association between tension headaches and giant-cell </a:t>
            </a:r>
            <a:r>
              <a:rPr lang="en-US" sz="1200" u="none" spc="0" dirty="0" err="1">
                <a:solidFill>
                  <a:srgbClr val="000000">
                    <a:alpha val="100000"/>
                  </a:srgbClr>
                </a:solidFill>
                <a:latin typeface="Calibri"/>
              </a:rPr>
              <a:t>arteritis.D.Migraine</a:t>
            </a:r>
            <a:r>
              <a:rPr lang="en-US" sz="1200" u="none" spc="0" dirty="0">
                <a:solidFill>
                  <a:srgbClr val="000000">
                    <a:alpha val="100000"/>
                  </a:srgbClr>
                </a:solidFill>
                <a:latin typeface="Calibri"/>
              </a:rPr>
              <a:t> headaches are typically described as unilateral throbbing and are associated with photophobia. There is no association between migraines and giant-cell </a:t>
            </a:r>
            <a:r>
              <a:rPr lang="en-US" sz="1200" u="none" spc="0" dirty="0" err="1">
                <a:solidFill>
                  <a:srgbClr val="000000">
                    <a:alpha val="100000"/>
                  </a:srgbClr>
                </a:solidFill>
                <a:latin typeface="Calibri"/>
              </a:rPr>
              <a:t>arteritis.E.Systemic</a:t>
            </a:r>
            <a:r>
              <a:rPr lang="en-US" sz="1200" u="none" spc="0" dirty="0">
                <a:solidFill>
                  <a:srgbClr val="000000">
                    <a:alpha val="100000"/>
                  </a:srgbClr>
                </a:solidFill>
                <a:latin typeface="Calibri"/>
              </a:rPr>
              <a:t> lupus erythematosus is a systemic disorder that can cause damaging inflammation almost every organ system. However, it has no association with giant-cell </a:t>
            </a:r>
            <a:r>
              <a:rPr lang="en-US" sz="1200" u="none" spc="0" dirty="0" err="1">
                <a:solidFill>
                  <a:srgbClr val="000000">
                    <a:alpha val="100000"/>
                  </a:srgbClr>
                </a:solidFill>
                <a:latin typeface="Calibri"/>
              </a:rPr>
              <a:t>arteritis.F.Cluster</a:t>
            </a:r>
            <a:r>
              <a:rPr lang="en-US" sz="1200" u="none" spc="0" dirty="0">
                <a:solidFill>
                  <a:srgbClr val="000000">
                    <a:alpha val="100000"/>
                  </a:srgbClr>
                </a:solidFill>
                <a:latin typeface="Calibri"/>
              </a:rPr>
              <a:t> headaches classically present as unilateral peri-ocular “stabbing” pain that occur at similar times at night for several days to weeks. There is no associated between cluster headaches and giant-cell arteritis.</a:t>
            </a:r>
            <a:br>
              <a:rPr lang="en-US" dirty="0"/>
            </a:br>
            <a:endParaRPr lang="en-US" dirty="0"/>
          </a:p>
          <a:p>
            <a:endParaRPr lang="en-US" dirty="0"/>
          </a:p>
        </p:txBody>
      </p:sp>
    </p:spTree>
    <p:extLst>
      <p:ext uri="{BB962C8B-B14F-4D97-AF65-F5344CB8AC3E}">
        <p14:creationId xmlns:p14="http://schemas.microsoft.com/office/powerpoint/2010/main" val="6393940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urning Point MCQ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834654-BEF2-4D79-8F99-7CC9942E390C}"/>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191344" y="188647"/>
            <a:ext cx="11233248" cy="2664289"/>
          </a:xfrm>
        </p:spPr>
        <p:txBody>
          <a:bodyPr anchor="t">
            <a:normAutofit/>
          </a:bodyPr>
          <a:lstStyle>
            <a:lvl1pPr marL="0" indent="0" algn="l">
              <a:buFont typeface="Arial" panose="020B0604020202020204" pitchFamily="34" charset="0"/>
              <a:buNone/>
              <a:defRPr sz="2800">
                <a:solidFill>
                  <a:schemeClr val="tx2"/>
                </a:solidFill>
                <a:latin typeface="+mn-lt"/>
              </a:defRPr>
            </a:lvl1pPr>
          </a:lstStyle>
          <a:p>
            <a:r>
              <a:rPr lang="en-US" dirty="0"/>
              <a:t>Enter Question Text</a:t>
            </a:r>
          </a:p>
        </p:txBody>
      </p:sp>
      <p:sp>
        <p:nvSpPr>
          <p:cNvPr id="7" name="Text Placeholder 8">
            <a:extLst>
              <a:ext uri="{FF2B5EF4-FFF2-40B4-BE49-F238E27FC236}">
                <a16:creationId xmlns:a16="http://schemas.microsoft.com/office/drawing/2014/main" id="{F1A06000-E9A5-4B0B-B5FF-E8C46D3346BA}"/>
              </a:ext>
            </a:extLst>
          </p:cNvPr>
          <p:cNvSpPr>
            <a:spLocks noGrp="1"/>
          </p:cNvSpPr>
          <p:nvPr>
            <p:ph type="body" sz="quarter" idx="16" hasCustomPrompt="1"/>
          </p:nvPr>
        </p:nvSpPr>
        <p:spPr>
          <a:xfrm>
            <a:off x="191344" y="2996961"/>
            <a:ext cx="7704856" cy="3096335"/>
          </a:xfrm>
        </p:spPr>
        <p:txBody>
          <a:bodyPr/>
          <a:lstStyle>
            <a:lvl1pPr marL="447663" indent="-447663">
              <a:buFont typeface="+mj-lt"/>
              <a:buAutoNum type="alphaUcPeriod"/>
              <a:defRPr sz="28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Answer Choices</a:t>
            </a:r>
          </a:p>
          <a:p>
            <a:pPr lvl="0"/>
            <a:endParaRPr lang="en-CA" dirty="0"/>
          </a:p>
        </p:txBody>
      </p:sp>
      <p:pic>
        <p:nvPicPr>
          <p:cNvPr id="5" name="Picture 4">
            <a:extLst>
              <a:ext uri="{FF2B5EF4-FFF2-40B4-BE49-F238E27FC236}">
                <a16:creationId xmlns:a16="http://schemas.microsoft.com/office/drawing/2014/main" id="{6230C080-2BE5-405B-9C83-BCD89379708E}"/>
              </a:ext>
            </a:extLst>
          </p:cNvPr>
          <p:cNvPicPr>
            <a:picLocks noChangeAspect="1"/>
          </p:cNvPicPr>
          <p:nvPr userDrawn="1"/>
        </p:nvPicPr>
        <p:blipFill>
          <a:blip r:embed="rId2"/>
          <a:stretch>
            <a:fillRect/>
          </a:stretch>
        </p:blipFill>
        <p:spPr>
          <a:xfrm>
            <a:off x="11560998" y="0"/>
            <a:ext cx="631002" cy="631002"/>
          </a:xfrm>
          <a:prstGeom prst="rect">
            <a:avLst/>
          </a:prstGeom>
        </p:spPr>
      </p:pic>
      <p:sp>
        <p:nvSpPr>
          <p:cNvPr id="3" name="Footer Placeholder 2">
            <a:extLst>
              <a:ext uri="{FF2B5EF4-FFF2-40B4-BE49-F238E27FC236}">
                <a16:creationId xmlns:a16="http://schemas.microsoft.com/office/drawing/2014/main" id="{AB59076F-9A08-4BFA-947E-16C6652CF7CA}"/>
              </a:ext>
            </a:extLst>
          </p:cNvPr>
          <p:cNvSpPr>
            <a:spLocks noGrp="1"/>
          </p:cNvSpPr>
          <p:nvPr>
            <p:ph type="ftr" sz="quarter" idx="17"/>
          </p:nvPr>
        </p:nvSpPr>
        <p:spPr/>
        <p:txBody>
          <a:bodyPr/>
          <a:lstStyle/>
          <a:p>
            <a:r>
              <a:rPr lang="en-CA"/>
              <a:t>Reserved for Captions</a:t>
            </a:r>
            <a:endParaRPr lang="en-CA" dirty="0"/>
          </a:p>
        </p:txBody>
      </p:sp>
    </p:spTree>
    <p:extLst>
      <p:ext uri="{BB962C8B-B14F-4D97-AF65-F5344CB8AC3E}">
        <p14:creationId xmlns:p14="http://schemas.microsoft.com/office/powerpoint/2010/main" val="2407709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 y="0"/>
            <a:ext cx="11424588" cy="633046"/>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E850844C-07AD-48F3-97A3-F0435BE3BC72}"/>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FA1969-7F37-45B8-80B7-A76DD6EEF6D5}"/>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05BFF8F1-A781-4D31-A67A-0330E7DC26AA}"/>
              </a:ext>
            </a:extLst>
          </p:cNvPr>
          <p:cNvPicPr>
            <a:picLocks noChangeAspect="1"/>
          </p:cNvPicPr>
          <p:nvPr userDrawn="1"/>
        </p:nvPicPr>
        <p:blipFill>
          <a:blip r:embed="rId2"/>
          <a:stretch>
            <a:fillRect/>
          </a:stretch>
        </p:blipFill>
        <p:spPr>
          <a:xfrm>
            <a:off x="11560998" y="0"/>
            <a:ext cx="631002" cy="631002"/>
          </a:xfrm>
          <a:prstGeom prst="rect">
            <a:avLst/>
          </a:prstGeom>
        </p:spPr>
      </p:pic>
      <p:sp>
        <p:nvSpPr>
          <p:cNvPr id="2" name="Footer Placeholder 1">
            <a:extLst>
              <a:ext uri="{FF2B5EF4-FFF2-40B4-BE49-F238E27FC236}">
                <a16:creationId xmlns:a16="http://schemas.microsoft.com/office/drawing/2014/main" id="{6F519718-D66D-4F6C-A897-46D9E8162BA1}"/>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tally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6DFA9F7-3397-47DD-8A9C-4408F868CA3F}"/>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Footer Placeholder 1">
            <a:extLst>
              <a:ext uri="{FF2B5EF4-FFF2-40B4-BE49-F238E27FC236}">
                <a16:creationId xmlns:a16="http://schemas.microsoft.com/office/drawing/2014/main" id="{E9F1BD31-9304-4499-8A99-2C2F26E106F0}"/>
              </a:ext>
            </a:extLst>
          </p:cNvPr>
          <p:cNvSpPr>
            <a:spLocks noGrp="1"/>
          </p:cNvSpPr>
          <p:nvPr>
            <p:ph type="ftr" sz="quarter" idx="10"/>
          </p:nvPr>
        </p:nvSpPr>
        <p:spPr/>
        <p:txBody>
          <a:bodyPr/>
          <a:lstStyle/>
          <a:p>
            <a:r>
              <a:rPr lang="en-CA"/>
              <a:t>Reserved for Captions</a:t>
            </a:r>
            <a:endParaRPr lang="en-CA" dirty="0"/>
          </a:p>
        </p:txBody>
      </p:sp>
    </p:spTree>
    <p:extLst>
      <p:ext uri="{BB962C8B-B14F-4D97-AF65-F5344CB8AC3E}">
        <p14:creationId xmlns:p14="http://schemas.microsoft.com/office/powerpoint/2010/main" val="3297037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at Title - 2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83B2E8-3A32-4A23-A446-675484B2709E}"/>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1">
            <a:extLst>
              <a:ext uri="{FF2B5EF4-FFF2-40B4-BE49-F238E27FC236}">
                <a16:creationId xmlns:a16="http://schemas.microsoft.com/office/drawing/2014/main" id="{2BA372C1-9C9A-4DDF-A5EE-7E9C61F5311F}"/>
              </a:ext>
            </a:extLst>
          </p:cNvPr>
          <p:cNvSpPr txBox="1">
            <a:spLocks/>
          </p:cNvSpPr>
          <p:nvPr userDrawn="1"/>
        </p:nvSpPr>
        <p:spPr>
          <a:xfrm flipV="1">
            <a:off x="4" y="-2045"/>
            <a:ext cx="11460934" cy="1243015"/>
          </a:xfrm>
          <a:prstGeom prst="round1Rect">
            <a:avLst>
              <a:gd name="adj" fmla="val 50000"/>
            </a:avLst>
          </a:prstGeom>
          <a:solidFill>
            <a:srgbClr val="0262A5"/>
          </a:solidFill>
          <a:effectLst>
            <a:outerShdw blurRad="50800" dist="38100" dir="2700000" algn="tl" rotWithShape="0">
              <a:prstClr val="black">
                <a:alpha val="40000"/>
              </a:prstClr>
            </a:outerShdw>
          </a:effectLst>
        </p:spPr>
        <p:txBody>
          <a:bodyPr>
            <a:noAutofit/>
          </a:bodyPr>
          <a:lstStyle>
            <a:lvl1pPr algn="ctr" defTabSz="914400" rtl="0" eaLnBrk="1" latinLnBrk="0" hangingPunct="1">
              <a:spcBef>
                <a:spcPct val="0"/>
              </a:spcBef>
              <a:buNone/>
              <a:defRPr sz="4400" kern="1200">
                <a:solidFill>
                  <a:schemeClr val="bg1"/>
                </a:solidFill>
                <a:latin typeface="EB Garamond" pitchFamily="2" charset="0"/>
                <a:ea typeface="EB Garamond" pitchFamily="2" charset="0"/>
                <a:cs typeface="EB Garamond" pitchFamily="2" charset="0"/>
              </a:defRPr>
            </a:lvl1pPr>
          </a:lstStyle>
          <a:p>
            <a:endParaRPr lang="en-US" sz="3200" dirty="0">
              <a:latin typeface="Brandon Grotesque Medium" panose="020B0503020203060202" pitchFamily="34" charset="77"/>
            </a:endParaRPr>
          </a:p>
        </p:txBody>
      </p:sp>
      <p:sp>
        <p:nvSpPr>
          <p:cNvPr id="6" name="Title Placeholder 1">
            <a:extLst>
              <a:ext uri="{FF2B5EF4-FFF2-40B4-BE49-F238E27FC236}">
                <a16:creationId xmlns:a16="http://schemas.microsoft.com/office/drawing/2014/main" id="{E3B41F35-EAD5-4102-8589-F65085E16490}"/>
              </a:ext>
            </a:extLst>
          </p:cNvPr>
          <p:cNvSpPr>
            <a:spLocks noGrp="1"/>
          </p:cNvSpPr>
          <p:nvPr>
            <p:ph type="title"/>
          </p:nvPr>
        </p:nvSpPr>
        <p:spPr>
          <a:xfrm>
            <a:off x="6" y="9"/>
            <a:ext cx="11460932" cy="1240971"/>
          </a:xfrm>
          <a:prstGeom prst="rect">
            <a:avLst/>
          </a:prstGeom>
        </p:spPr>
        <p:txBody>
          <a:bodyPr vert="horz" lIns="91440" tIns="45720" rIns="91440" bIns="45720" rtlCol="0" anchor="ctr">
            <a:noAutofit/>
          </a:bodyPr>
          <a:lstStyle>
            <a:lvl1pPr>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493A104-46F1-448D-A4B3-CC1AA8AC01CE}"/>
              </a:ext>
            </a:extLst>
          </p:cNvPr>
          <p:cNvSpPr>
            <a:spLocks noGrp="1"/>
          </p:cNvSpPr>
          <p:nvPr>
            <p:ph sz="half" idx="1"/>
          </p:nvPr>
        </p:nvSpPr>
        <p:spPr>
          <a:xfrm>
            <a:off x="191344" y="1412776"/>
            <a:ext cx="5760639"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8B1CCDE9-1DC7-44B5-B842-A519BB936B57}"/>
              </a:ext>
            </a:extLst>
          </p:cNvPr>
          <p:cNvSpPr>
            <a:spLocks noGrp="1"/>
          </p:cNvSpPr>
          <p:nvPr>
            <p:ph sz="half" idx="10"/>
          </p:nvPr>
        </p:nvSpPr>
        <p:spPr>
          <a:xfrm>
            <a:off x="6240016" y="1412776"/>
            <a:ext cx="5760639" cy="4680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13E56213-2119-4F68-B689-1197B0FFE9D9}"/>
              </a:ext>
            </a:extLst>
          </p:cNvPr>
          <p:cNvPicPr>
            <a:picLocks noChangeAspect="1"/>
          </p:cNvPicPr>
          <p:nvPr userDrawn="1"/>
        </p:nvPicPr>
        <p:blipFill>
          <a:blip r:embed="rId2"/>
          <a:stretch>
            <a:fillRect/>
          </a:stretch>
        </p:blipFill>
        <p:spPr>
          <a:xfrm>
            <a:off x="11560998" y="-11539"/>
            <a:ext cx="631002" cy="631002"/>
          </a:xfrm>
          <a:prstGeom prst="rect">
            <a:avLst/>
          </a:prstGeom>
        </p:spPr>
      </p:pic>
      <p:sp>
        <p:nvSpPr>
          <p:cNvPr id="2" name="Footer Placeholder 1">
            <a:extLst>
              <a:ext uri="{FF2B5EF4-FFF2-40B4-BE49-F238E27FC236}">
                <a16:creationId xmlns:a16="http://schemas.microsoft.com/office/drawing/2014/main" id="{3DE5476C-CFB5-470B-A5CD-96D35245B4E4}"/>
              </a:ext>
            </a:extLst>
          </p:cNvPr>
          <p:cNvSpPr>
            <a:spLocks noGrp="1"/>
          </p:cNvSpPr>
          <p:nvPr>
            <p:ph type="ftr" sz="quarter" idx="11"/>
          </p:nvPr>
        </p:nvSpPr>
        <p:spPr/>
        <p:txBody>
          <a:bodyPr/>
          <a:lstStyle/>
          <a:p>
            <a:r>
              <a:rPr lang="en-CA"/>
              <a:t>Reserved for Captions</a:t>
            </a:r>
            <a:endParaRPr lang="en-CA" dirty="0"/>
          </a:p>
        </p:txBody>
      </p:sp>
    </p:spTree>
    <p:extLst>
      <p:ext uri="{BB962C8B-B14F-4D97-AF65-F5344CB8AC3E}">
        <p14:creationId xmlns:p14="http://schemas.microsoft.com/office/powerpoint/2010/main" val="1956364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sease Summary (Monogen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Picture Placeholder 5">
            <a:extLst>
              <a:ext uri="{FF2B5EF4-FFF2-40B4-BE49-F238E27FC236}">
                <a16:creationId xmlns:a16="http://schemas.microsoft.com/office/drawing/2014/main" id="{238BB52C-58E5-43E0-AAEE-0BB1A0E2FA16}"/>
              </a:ext>
            </a:extLst>
          </p:cNvPr>
          <p:cNvSpPr>
            <a:spLocks noGrp="1"/>
          </p:cNvSpPr>
          <p:nvPr>
            <p:ph type="pic" sz="quarter" idx="10"/>
          </p:nvPr>
        </p:nvSpPr>
        <p:spPr>
          <a:xfrm>
            <a:off x="7092255" y="764704"/>
            <a:ext cx="4860396" cy="2958210"/>
          </a:xfrm>
        </p:spPr>
        <p:txBody>
          <a:bodyPr/>
          <a:lstStyle/>
          <a:p>
            <a:r>
              <a:rPr lang="en-US"/>
              <a:t>Click icon to add picture</a:t>
            </a:r>
            <a:endParaRPr lang="en-CA"/>
          </a:p>
        </p:txBody>
      </p:sp>
      <p:sp>
        <p:nvSpPr>
          <p:cNvPr id="7" name="Picture Placeholder 5">
            <a:extLst>
              <a:ext uri="{FF2B5EF4-FFF2-40B4-BE49-F238E27FC236}">
                <a16:creationId xmlns:a16="http://schemas.microsoft.com/office/drawing/2014/main" id="{8ABBCB62-3A4B-4FD1-A628-1BE79E41AA2C}"/>
              </a:ext>
            </a:extLst>
          </p:cNvPr>
          <p:cNvSpPr>
            <a:spLocks noGrp="1"/>
          </p:cNvSpPr>
          <p:nvPr>
            <p:ph type="pic" sz="quarter" idx="11"/>
          </p:nvPr>
        </p:nvSpPr>
        <p:spPr>
          <a:xfrm>
            <a:off x="7092256" y="3861049"/>
            <a:ext cx="4860397" cy="2232247"/>
          </a:xfrm>
        </p:spPr>
        <p:txBody>
          <a:bodyPr/>
          <a:lstStyle/>
          <a:p>
            <a:r>
              <a:rPr lang="en-US"/>
              <a:t>Click icon to add picture</a:t>
            </a:r>
            <a:endParaRPr lang="en-CA"/>
          </a:p>
        </p:txBody>
      </p:sp>
      <p:sp>
        <p:nvSpPr>
          <p:cNvPr id="11" name="TextBox 10">
            <a:extLst>
              <a:ext uri="{FF2B5EF4-FFF2-40B4-BE49-F238E27FC236}">
                <a16:creationId xmlns:a16="http://schemas.microsoft.com/office/drawing/2014/main" id="{D34F4A06-AF68-471E-9E0A-77063ACB380B}"/>
              </a:ext>
            </a:extLst>
          </p:cNvPr>
          <p:cNvSpPr txBox="1"/>
          <p:nvPr userDrawn="1"/>
        </p:nvSpPr>
        <p:spPr>
          <a:xfrm>
            <a:off x="191343" y="764695"/>
            <a:ext cx="1368153" cy="369332"/>
          </a:xfrm>
          <a:prstGeom prst="rect">
            <a:avLst/>
          </a:prstGeom>
          <a:noFill/>
        </p:spPr>
        <p:txBody>
          <a:bodyPr wrap="square" rtlCol="0">
            <a:spAutoFit/>
          </a:bodyPr>
          <a:lstStyle/>
          <a:p>
            <a:r>
              <a:rPr lang="en-CA" sz="1800" dirty="0">
                <a:solidFill>
                  <a:schemeClr val="accent5"/>
                </a:solidFill>
              </a:rPr>
              <a:t>Incidence:</a:t>
            </a:r>
          </a:p>
        </p:txBody>
      </p:sp>
      <p:sp>
        <p:nvSpPr>
          <p:cNvPr id="12" name="TextBox 11">
            <a:extLst>
              <a:ext uri="{FF2B5EF4-FFF2-40B4-BE49-F238E27FC236}">
                <a16:creationId xmlns:a16="http://schemas.microsoft.com/office/drawing/2014/main" id="{CA68DCE6-3F69-4C97-9D63-3AFD63F0658B}"/>
              </a:ext>
            </a:extLst>
          </p:cNvPr>
          <p:cNvSpPr txBox="1"/>
          <p:nvPr userDrawn="1"/>
        </p:nvSpPr>
        <p:spPr>
          <a:xfrm>
            <a:off x="191343" y="1284417"/>
            <a:ext cx="2376265" cy="369332"/>
          </a:xfrm>
          <a:prstGeom prst="rect">
            <a:avLst/>
          </a:prstGeom>
          <a:noFill/>
        </p:spPr>
        <p:txBody>
          <a:bodyPr wrap="square" rtlCol="0">
            <a:spAutoFit/>
          </a:bodyPr>
          <a:lstStyle/>
          <a:p>
            <a:r>
              <a:rPr lang="en-CA" sz="1800" dirty="0">
                <a:solidFill>
                  <a:schemeClr val="accent5"/>
                </a:solidFill>
              </a:rPr>
              <a:t>Mode of inheritance:</a:t>
            </a:r>
          </a:p>
        </p:txBody>
      </p:sp>
      <p:sp>
        <p:nvSpPr>
          <p:cNvPr id="13" name="TextBox 12">
            <a:extLst>
              <a:ext uri="{FF2B5EF4-FFF2-40B4-BE49-F238E27FC236}">
                <a16:creationId xmlns:a16="http://schemas.microsoft.com/office/drawing/2014/main" id="{2321ABE2-56EB-4E42-B75D-8087C13215CB}"/>
              </a:ext>
            </a:extLst>
          </p:cNvPr>
          <p:cNvSpPr txBox="1"/>
          <p:nvPr userDrawn="1"/>
        </p:nvSpPr>
        <p:spPr>
          <a:xfrm>
            <a:off x="191343" y="1804139"/>
            <a:ext cx="1584177" cy="369332"/>
          </a:xfrm>
          <a:prstGeom prst="rect">
            <a:avLst/>
          </a:prstGeom>
          <a:noFill/>
        </p:spPr>
        <p:txBody>
          <a:bodyPr wrap="square" rtlCol="0">
            <a:spAutoFit/>
          </a:bodyPr>
          <a:lstStyle/>
          <a:p>
            <a:r>
              <a:rPr lang="en-CA" sz="1800" dirty="0">
                <a:solidFill>
                  <a:schemeClr val="accent5"/>
                </a:solidFill>
              </a:rPr>
              <a:t>Gene/Protein:</a:t>
            </a:r>
          </a:p>
        </p:txBody>
      </p:sp>
      <p:sp>
        <p:nvSpPr>
          <p:cNvPr id="14" name="TextBox 13">
            <a:extLst>
              <a:ext uri="{FF2B5EF4-FFF2-40B4-BE49-F238E27FC236}">
                <a16:creationId xmlns:a16="http://schemas.microsoft.com/office/drawing/2014/main" id="{8EED5D05-3B54-4D51-8CF8-372C30F1CADA}"/>
              </a:ext>
            </a:extLst>
          </p:cNvPr>
          <p:cNvSpPr txBox="1"/>
          <p:nvPr userDrawn="1"/>
        </p:nvSpPr>
        <p:spPr>
          <a:xfrm>
            <a:off x="191344" y="2204864"/>
            <a:ext cx="3672408" cy="369332"/>
          </a:xfrm>
          <a:prstGeom prst="rect">
            <a:avLst/>
          </a:prstGeom>
          <a:noFill/>
        </p:spPr>
        <p:txBody>
          <a:bodyPr wrap="square" rtlCol="0">
            <a:spAutoFit/>
          </a:bodyPr>
          <a:lstStyle/>
          <a:p>
            <a:r>
              <a:rPr lang="en-CA" sz="1800" dirty="0">
                <a:solidFill>
                  <a:schemeClr val="accent5"/>
                </a:solidFill>
              </a:rPr>
              <a:t>Pathobiochemistry/Pathophysiology:</a:t>
            </a:r>
          </a:p>
        </p:txBody>
      </p:sp>
      <p:sp>
        <p:nvSpPr>
          <p:cNvPr id="15" name="TextBox 14">
            <a:extLst>
              <a:ext uri="{FF2B5EF4-FFF2-40B4-BE49-F238E27FC236}">
                <a16:creationId xmlns:a16="http://schemas.microsoft.com/office/drawing/2014/main" id="{216BEB31-D021-4549-9903-E0871FF43890}"/>
              </a:ext>
            </a:extLst>
          </p:cNvPr>
          <p:cNvSpPr txBox="1"/>
          <p:nvPr userDrawn="1"/>
        </p:nvSpPr>
        <p:spPr>
          <a:xfrm>
            <a:off x="191344" y="4077072"/>
            <a:ext cx="2336282" cy="369332"/>
          </a:xfrm>
          <a:prstGeom prst="rect">
            <a:avLst/>
          </a:prstGeom>
          <a:noFill/>
        </p:spPr>
        <p:txBody>
          <a:bodyPr wrap="square" rtlCol="0">
            <a:spAutoFit/>
          </a:bodyPr>
          <a:lstStyle/>
          <a:p>
            <a:r>
              <a:rPr lang="en-CA" sz="1800" dirty="0">
                <a:solidFill>
                  <a:schemeClr val="accent5"/>
                </a:solidFill>
              </a:rPr>
              <a:t>Clinical Presentation:</a:t>
            </a:r>
          </a:p>
        </p:txBody>
      </p:sp>
      <p:sp>
        <p:nvSpPr>
          <p:cNvPr id="18" name="Text Placeholder 8">
            <a:extLst>
              <a:ext uri="{FF2B5EF4-FFF2-40B4-BE49-F238E27FC236}">
                <a16:creationId xmlns:a16="http://schemas.microsoft.com/office/drawing/2014/main" id="{EE8DF8D5-9072-46D9-9274-80BA51F084ED}"/>
              </a:ext>
            </a:extLst>
          </p:cNvPr>
          <p:cNvSpPr>
            <a:spLocks noGrp="1"/>
          </p:cNvSpPr>
          <p:nvPr>
            <p:ph type="body" sz="quarter" idx="16" hasCustomPrompt="1"/>
          </p:nvPr>
        </p:nvSpPr>
        <p:spPr>
          <a:xfrm>
            <a:off x="263352" y="4437113"/>
            <a:ext cx="6552728" cy="1656183"/>
          </a:xfrm>
        </p:spPr>
        <p:txBody>
          <a:bodyPr/>
          <a:lstStyle>
            <a:lvl1pPr marL="174621" indent="-174621">
              <a:buFont typeface="Arial" panose="020B0604020202020204" pitchFamily="34" charset="0"/>
              <a:buChar char="•"/>
              <a:defRPr sz="16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Clinical Presentation</a:t>
            </a:r>
          </a:p>
          <a:p>
            <a:pPr lvl="0"/>
            <a:endParaRPr lang="en-CA" dirty="0"/>
          </a:p>
        </p:txBody>
      </p:sp>
      <p:sp>
        <p:nvSpPr>
          <p:cNvPr id="25" name="Text Placeholder 8">
            <a:extLst>
              <a:ext uri="{FF2B5EF4-FFF2-40B4-BE49-F238E27FC236}">
                <a16:creationId xmlns:a16="http://schemas.microsoft.com/office/drawing/2014/main" id="{48B80CFA-7D19-46B2-AE89-0967056EF7EF}"/>
              </a:ext>
            </a:extLst>
          </p:cNvPr>
          <p:cNvSpPr>
            <a:spLocks noGrp="1"/>
          </p:cNvSpPr>
          <p:nvPr>
            <p:ph type="body" sz="quarter" idx="17" hasCustomPrompt="1"/>
          </p:nvPr>
        </p:nvSpPr>
        <p:spPr>
          <a:xfrm>
            <a:off x="263352" y="2564904"/>
            <a:ext cx="6552728" cy="1413825"/>
          </a:xfrm>
        </p:spPr>
        <p:txBody>
          <a:bodyPr/>
          <a:lstStyle>
            <a:lvl1pPr marL="174621" indent="-174621">
              <a:buFont typeface="Arial" panose="020B0604020202020204" pitchFamily="34" charset="0"/>
              <a:buChar char="•"/>
              <a:defRPr sz="16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Pathobiochemistry/Pathophysiology</a:t>
            </a:r>
          </a:p>
          <a:p>
            <a:pPr lvl="0"/>
            <a:endParaRPr lang="en-CA" dirty="0"/>
          </a:p>
        </p:txBody>
      </p:sp>
      <p:sp>
        <p:nvSpPr>
          <p:cNvPr id="26" name="Text Placeholder 8">
            <a:extLst>
              <a:ext uri="{FF2B5EF4-FFF2-40B4-BE49-F238E27FC236}">
                <a16:creationId xmlns:a16="http://schemas.microsoft.com/office/drawing/2014/main" id="{078C3DBE-9FF1-49BB-918F-ABB43527077E}"/>
              </a:ext>
            </a:extLst>
          </p:cNvPr>
          <p:cNvSpPr>
            <a:spLocks noGrp="1"/>
          </p:cNvSpPr>
          <p:nvPr>
            <p:ph type="body" sz="quarter" idx="18" hasCustomPrompt="1"/>
          </p:nvPr>
        </p:nvSpPr>
        <p:spPr>
          <a:xfrm>
            <a:off x="1775521" y="1772817"/>
            <a:ext cx="5040560" cy="360039"/>
          </a:xfrm>
        </p:spPr>
        <p:txBody>
          <a:bodyPr/>
          <a:lstStyle>
            <a:lvl1pPr marL="174621" indent="-174621">
              <a:buFont typeface="Arial" panose="020B0604020202020204" pitchFamily="34" charset="0"/>
              <a:buNone/>
              <a:defRPr sz="16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Gene/Protein</a:t>
            </a:r>
          </a:p>
          <a:p>
            <a:pPr lvl="0"/>
            <a:endParaRPr lang="en-CA" dirty="0"/>
          </a:p>
        </p:txBody>
      </p:sp>
      <p:sp>
        <p:nvSpPr>
          <p:cNvPr id="27" name="Text Placeholder 8">
            <a:extLst>
              <a:ext uri="{FF2B5EF4-FFF2-40B4-BE49-F238E27FC236}">
                <a16:creationId xmlns:a16="http://schemas.microsoft.com/office/drawing/2014/main" id="{6A6E43D6-F681-4DFC-AF87-62408ADCA485}"/>
              </a:ext>
            </a:extLst>
          </p:cNvPr>
          <p:cNvSpPr>
            <a:spLocks noGrp="1"/>
          </p:cNvSpPr>
          <p:nvPr>
            <p:ph type="body" sz="quarter" idx="19" hasCustomPrompt="1"/>
          </p:nvPr>
        </p:nvSpPr>
        <p:spPr>
          <a:xfrm>
            <a:off x="2423592" y="1268761"/>
            <a:ext cx="4392487" cy="360040"/>
          </a:xfrm>
        </p:spPr>
        <p:txBody>
          <a:bodyPr/>
          <a:lstStyle>
            <a:lvl1pPr marL="174621" indent="-174621">
              <a:buFont typeface="Arial" panose="020B0604020202020204" pitchFamily="34" charset="0"/>
              <a:buNone/>
              <a:defRPr sz="16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Inheritance</a:t>
            </a:r>
          </a:p>
          <a:p>
            <a:pPr lvl="0"/>
            <a:endParaRPr lang="en-CA" dirty="0"/>
          </a:p>
        </p:txBody>
      </p:sp>
      <p:sp>
        <p:nvSpPr>
          <p:cNvPr id="28" name="Text Placeholder 8">
            <a:extLst>
              <a:ext uri="{FF2B5EF4-FFF2-40B4-BE49-F238E27FC236}">
                <a16:creationId xmlns:a16="http://schemas.microsoft.com/office/drawing/2014/main" id="{7DCBCD50-AA8E-4715-AE31-622FE499432C}"/>
              </a:ext>
            </a:extLst>
          </p:cNvPr>
          <p:cNvSpPr>
            <a:spLocks noGrp="1"/>
          </p:cNvSpPr>
          <p:nvPr>
            <p:ph type="body" sz="quarter" idx="20" hasCustomPrompt="1"/>
          </p:nvPr>
        </p:nvSpPr>
        <p:spPr>
          <a:xfrm>
            <a:off x="1343472" y="764705"/>
            <a:ext cx="5472608" cy="360040"/>
          </a:xfrm>
        </p:spPr>
        <p:txBody>
          <a:bodyPr/>
          <a:lstStyle>
            <a:lvl1pPr marL="174621" indent="-174621">
              <a:buFont typeface="Arial" panose="020B0604020202020204" pitchFamily="34" charset="0"/>
              <a:buNone/>
              <a:defRPr sz="16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Incidence</a:t>
            </a:r>
          </a:p>
          <a:p>
            <a:pPr lvl="0"/>
            <a:endParaRPr lang="en-CA" dirty="0"/>
          </a:p>
        </p:txBody>
      </p:sp>
      <p:sp>
        <p:nvSpPr>
          <p:cNvPr id="3" name="Footer Placeholder 2">
            <a:extLst>
              <a:ext uri="{FF2B5EF4-FFF2-40B4-BE49-F238E27FC236}">
                <a16:creationId xmlns:a16="http://schemas.microsoft.com/office/drawing/2014/main" id="{A07B909E-CCD4-43C0-A775-CA32E4A58F9E}"/>
              </a:ext>
            </a:extLst>
          </p:cNvPr>
          <p:cNvSpPr>
            <a:spLocks noGrp="1"/>
          </p:cNvSpPr>
          <p:nvPr>
            <p:ph type="ftr" sz="quarter" idx="21"/>
          </p:nvPr>
        </p:nvSpPr>
        <p:spPr/>
        <p:txBody>
          <a:bodyPr/>
          <a:lstStyle/>
          <a:p>
            <a:r>
              <a:rPr lang="en-CA"/>
              <a:t>Reserved for Captions</a:t>
            </a:r>
            <a:endParaRPr lang="en-CA" dirty="0"/>
          </a:p>
        </p:txBody>
      </p:sp>
    </p:spTree>
    <p:extLst>
      <p:ext uri="{BB962C8B-B14F-4D97-AF65-F5344CB8AC3E}">
        <p14:creationId xmlns:p14="http://schemas.microsoft.com/office/powerpoint/2010/main" val="4080060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4B74A6-26A7-4B15-91BE-F714538107E9}"/>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a:xfrm>
            <a:off x="963084" y="4406909"/>
            <a:ext cx="10363200" cy="1362075"/>
          </a:xfrm>
        </p:spPr>
        <p:txBody>
          <a:bodyPr anchor="t"/>
          <a:lstStyle>
            <a:lvl1pPr algn="l">
              <a:defRPr sz="4000" b="1" cap="all">
                <a:solidFill>
                  <a:schemeClr val="tx2"/>
                </a:solidFill>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2">
                    <a:lumMod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E7B75886-11B0-4A21-9192-4E1479DBEFBA}"/>
              </a:ext>
            </a:extLst>
          </p:cNvPr>
          <p:cNvPicPr>
            <a:picLocks noChangeAspect="1"/>
          </p:cNvPicPr>
          <p:nvPr userDrawn="1"/>
        </p:nvPicPr>
        <p:blipFill>
          <a:blip r:embed="rId2"/>
          <a:stretch>
            <a:fillRect/>
          </a:stretch>
        </p:blipFill>
        <p:spPr>
          <a:xfrm>
            <a:off x="11560998" y="0"/>
            <a:ext cx="631002" cy="631002"/>
          </a:xfrm>
          <a:prstGeom prst="rect">
            <a:avLst/>
          </a:prstGeom>
        </p:spPr>
      </p:pic>
      <p:sp>
        <p:nvSpPr>
          <p:cNvPr id="4" name="Footer Placeholder 3">
            <a:extLst>
              <a:ext uri="{FF2B5EF4-FFF2-40B4-BE49-F238E27FC236}">
                <a16:creationId xmlns:a16="http://schemas.microsoft.com/office/drawing/2014/main" id="{BDEE676C-0910-4E2B-BBEB-A496F6712962}"/>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EE8894-E4D0-4346-B68F-001C184194D2}"/>
              </a:ext>
            </a:extLst>
          </p:cNvPr>
          <p:cNvSpPr/>
          <p:nvPr userDrawn="1"/>
        </p:nvSpPr>
        <p:spPr>
          <a:xfrm>
            <a:off x="0" y="6250191"/>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0FA3F00F-F0A8-4EB1-B0F5-ACFAB33A8E7C}"/>
              </a:ext>
            </a:extLst>
          </p:cNvPr>
          <p:cNvSpPr/>
          <p:nvPr userDrawn="1"/>
        </p:nvSpPr>
        <p:spPr>
          <a:xfrm>
            <a:off x="0" y="1155563"/>
            <a:ext cx="12192000" cy="3785606"/>
          </a:xfrm>
          <a:prstGeom prst="rect">
            <a:avLst/>
          </a:prstGeom>
          <a:solidFill>
            <a:srgbClr val="0262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p:nvPr>
        </p:nvSpPr>
        <p:spPr>
          <a:xfrm>
            <a:off x="429124" y="1340768"/>
            <a:ext cx="11333752" cy="1584176"/>
          </a:xfrm>
        </p:spPr>
        <p:txBody>
          <a:bodyPr/>
          <a:lstStyle>
            <a:lvl1pPr>
              <a:defRPr b="1" i="0" cap="all" baseline="0">
                <a:solidFill>
                  <a:schemeClr val="bg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29125" y="3284987"/>
            <a:ext cx="8160907" cy="1440158"/>
          </a:xfrm>
        </p:spPr>
        <p:txBody>
          <a:bodyPr/>
          <a:lstStyle>
            <a:lvl1pPr marL="0" indent="0" algn="l">
              <a:buNone/>
              <a:defRPr>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CCB1E51C-2546-4940-A4B2-9D2713DB3924}"/>
              </a:ext>
            </a:extLst>
          </p:cNvPr>
          <p:cNvPicPr>
            <a:picLocks noChangeAspect="1"/>
          </p:cNvPicPr>
          <p:nvPr userDrawn="1"/>
        </p:nvPicPr>
        <p:blipFill>
          <a:blip r:embed="rId2"/>
          <a:stretch>
            <a:fillRect/>
          </a:stretch>
        </p:blipFill>
        <p:spPr>
          <a:xfrm>
            <a:off x="9275994" y="5118764"/>
            <a:ext cx="2424441" cy="938980"/>
          </a:xfrm>
          <a:prstGeom prst="rect">
            <a:avLst/>
          </a:prstGeom>
        </p:spPr>
      </p:pic>
      <p:sp>
        <p:nvSpPr>
          <p:cNvPr id="4" name="Footer Placeholder 3">
            <a:extLst>
              <a:ext uri="{FF2B5EF4-FFF2-40B4-BE49-F238E27FC236}">
                <a16:creationId xmlns:a16="http://schemas.microsoft.com/office/drawing/2014/main" id="{238E8B57-FD95-4476-AFB6-D4E59F0DCB2F}"/>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Option 2">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3B9CE95F-AD24-4AB7-9138-F89DF9609FFC}"/>
              </a:ext>
            </a:extLst>
          </p:cNvPr>
          <p:cNvSpPr/>
          <p:nvPr userDrawn="1"/>
        </p:nvSpPr>
        <p:spPr>
          <a:xfrm>
            <a:off x="6" y="-1734"/>
            <a:ext cx="6478473" cy="6859482"/>
          </a:xfrm>
          <a:custGeom>
            <a:avLst/>
            <a:gdLst>
              <a:gd name="connsiteX0" fmla="*/ 3094600 w 4858855"/>
              <a:gd name="connsiteY0" fmla="*/ 0 h 6859482"/>
              <a:gd name="connsiteX1" fmla="*/ 3095535 w 4858855"/>
              <a:gd name="connsiteY1" fmla="*/ 741 h 6859482"/>
              <a:gd name="connsiteX2" fmla="*/ 3096773 w 4858855"/>
              <a:gd name="connsiteY2" fmla="*/ 741 h 6859482"/>
              <a:gd name="connsiteX3" fmla="*/ 3096773 w 4858855"/>
              <a:gd name="connsiteY3" fmla="*/ 1722 h 6859482"/>
              <a:gd name="connsiteX4" fmla="*/ 3265154 w 4858855"/>
              <a:gd name="connsiteY4" fmla="*/ 135175 h 6859482"/>
              <a:gd name="connsiteX5" fmla="*/ 4858855 w 4858855"/>
              <a:gd name="connsiteY5" fmla="*/ 3429741 h 6859482"/>
              <a:gd name="connsiteX6" fmla="*/ 3265154 w 4858855"/>
              <a:gd name="connsiteY6" fmla="*/ 6724307 h 6859482"/>
              <a:gd name="connsiteX7" fmla="*/ 3096773 w 4858855"/>
              <a:gd name="connsiteY7" fmla="*/ 6857760 h 6859482"/>
              <a:gd name="connsiteX8" fmla="*/ 3096773 w 4858855"/>
              <a:gd name="connsiteY8" fmla="*/ 6858741 h 6859482"/>
              <a:gd name="connsiteX9" fmla="*/ 3095535 w 4858855"/>
              <a:gd name="connsiteY9" fmla="*/ 6858741 h 6859482"/>
              <a:gd name="connsiteX10" fmla="*/ 3094600 w 4858855"/>
              <a:gd name="connsiteY10" fmla="*/ 6859482 h 6859482"/>
              <a:gd name="connsiteX11" fmla="*/ 3094600 w 4858855"/>
              <a:gd name="connsiteY11" fmla="*/ 6858741 h 6859482"/>
              <a:gd name="connsiteX12" fmla="*/ 0 w 4858855"/>
              <a:gd name="connsiteY12" fmla="*/ 6858741 h 6859482"/>
              <a:gd name="connsiteX13" fmla="*/ 0 w 4858855"/>
              <a:gd name="connsiteY13" fmla="*/ 741 h 6859482"/>
              <a:gd name="connsiteX14" fmla="*/ 3094600 w 4858855"/>
              <a:gd name="connsiteY14" fmla="*/ 741 h 6859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58855" h="6859482">
                <a:moveTo>
                  <a:pt x="3094600" y="0"/>
                </a:moveTo>
                <a:lnTo>
                  <a:pt x="3095535" y="741"/>
                </a:lnTo>
                <a:lnTo>
                  <a:pt x="3096773" y="741"/>
                </a:lnTo>
                <a:lnTo>
                  <a:pt x="3096773" y="1722"/>
                </a:lnTo>
                <a:lnTo>
                  <a:pt x="3265154" y="135175"/>
                </a:lnTo>
                <a:cubicBezTo>
                  <a:pt x="4244198" y="949352"/>
                  <a:pt x="4858855" y="2123870"/>
                  <a:pt x="4858855" y="3429741"/>
                </a:cubicBezTo>
                <a:cubicBezTo>
                  <a:pt x="4858855" y="4735613"/>
                  <a:pt x="4244198" y="5910131"/>
                  <a:pt x="3265154" y="6724307"/>
                </a:cubicBezTo>
                <a:lnTo>
                  <a:pt x="3096773" y="6857760"/>
                </a:lnTo>
                <a:lnTo>
                  <a:pt x="3096773" y="6858741"/>
                </a:lnTo>
                <a:lnTo>
                  <a:pt x="3095535" y="6858741"/>
                </a:lnTo>
                <a:lnTo>
                  <a:pt x="3094600" y="6859482"/>
                </a:lnTo>
                <a:lnTo>
                  <a:pt x="3094600" y="6858741"/>
                </a:lnTo>
                <a:lnTo>
                  <a:pt x="0" y="6858741"/>
                </a:lnTo>
                <a:lnTo>
                  <a:pt x="0" y="741"/>
                </a:lnTo>
                <a:lnTo>
                  <a:pt x="3094600" y="741"/>
                </a:lnTo>
                <a:close/>
              </a:path>
            </a:pathLst>
          </a:custGeom>
          <a:solidFill>
            <a:srgbClr val="0262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sp>
        <p:nvSpPr>
          <p:cNvPr id="8" name="Rectangle 7">
            <a:extLst>
              <a:ext uri="{FF2B5EF4-FFF2-40B4-BE49-F238E27FC236}">
                <a16:creationId xmlns:a16="http://schemas.microsoft.com/office/drawing/2014/main" id="{19BBBD34-7DC4-46E2-B71A-F2C391F83898}"/>
              </a:ext>
            </a:extLst>
          </p:cNvPr>
          <p:cNvSpPr/>
          <p:nvPr userDrawn="1"/>
        </p:nvSpPr>
        <p:spPr>
          <a:xfrm>
            <a:off x="7023"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335360" y="1844824"/>
            <a:ext cx="5472608" cy="2448272"/>
          </a:xfrm>
        </p:spPr>
        <p:txBody>
          <a:bodyPr/>
          <a:lstStyle>
            <a:lvl1pPr>
              <a:defRPr sz="36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5360" y="4509120"/>
            <a:ext cx="4320480" cy="1296144"/>
          </a:xfrm>
        </p:spPr>
        <p:txBody>
          <a:bodyPr/>
          <a:lstStyle>
            <a:lvl1pPr marL="0" indent="0" algn="l">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82E9328F-AAD6-4254-B4E6-698D1067468A}"/>
              </a:ext>
            </a:extLst>
          </p:cNvPr>
          <p:cNvPicPr>
            <a:picLocks noChangeAspect="1"/>
          </p:cNvPicPr>
          <p:nvPr userDrawn="1"/>
        </p:nvPicPr>
        <p:blipFill rotWithShape="1">
          <a:blip r:embed="rId2"/>
          <a:srcRect b="8403"/>
          <a:stretch/>
        </p:blipFill>
        <p:spPr>
          <a:xfrm>
            <a:off x="1" y="2"/>
            <a:ext cx="2244753" cy="699247"/>
          </a:xfrm>
          <a:prstGeom prst="rect">
            <a:avLst/>
          </a:prstGeom>
        </p:spPr>
      </p:pic>
      <p:sp>
        <p:nvSpPr>
          <p:cNvPr id="4" name="Footer Placeholder 3">
            <a:extLst>
              <a:ext uri="{FF2B5EF4-FFF2-40B4-BE49-F238E27FC236}">
                <a16:creationId xmlns:a16="http://schemas.microsoft.com/office/drawing/2014/main" id="{AB6D466E-C3C5-4B0F-B75C-A25E8334B5F7}"/>
              </a:ext>
            </a:extLst>
          </p:cNvPr>
          <p:cNvSpPr>
            <a:spLocks noGrp="1"/>
          </p:cNvSpPr>
          <p:nvPr>
            <p:ph type="ftr" sz="quarter" idx="10"/>
          </p:nvPr>
        </p:nvSpPr>
        <p:spPr/>
        <p:txBody>
          <a:bodyPr/>
          <a:lstStyle/>
          <a:p>
            <a:r>
              <a:rPr lang="en-CA"/>
              <a:t>Reserved for Captions</a:t>
            </a:r>
            <a:endParaRPr lang="en-CA" dirty="0"/>
          </a:p>
        </p:txBody>
      </p:sp>
    </p:spTree>
    <p:extLst>
      <p:ext uri="{BB962C8B-B14F-4D97-AF65-F5344CB8AC3E}">
        <p14:creationId xmlns:p14="http://schemas.microsoft.com/office/powerpoint/2010/main" val="34618529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Option 3">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C8EA145E-8DF3-4F61-9C87-3D8DF7773DB9}"/>
              </a:ext>
            </a:extLst>
          </p:cNvPr>
          <p:cNvSpPr/>
          <p:nvPr userDrawn="1"/>
        </p:nvSpPr>
        <p:spPr>
          <a:xfrm>
            <a:off x="6" y="0"/>
            <a:ext cx="7166207" cy="6858000"/>
          </a:xfrm>
          <a:custGeom>
            <a:avLst/>
            <a:gdLst>
              <a:gd name="connsiteX0" fmla="*/ 0 w 5374655"/>
              <a:gd name="connsiteY0" fmla="*/ 0 h 6858000"/>
              <a:gd name="connsiteX1" fmla="*/ 2278817 w 5374655"/>
              <a:gd name="connsiteY1" fmla="*/ 0 h 6858000"/>
              <a:gd name="connsiteX2" fmla="*/ 3096773 w 5374655"/>
              <a:gd name="connsiteY2" fmla="*/ 0 h 6858000"/>
              <a:gd name="connsiteX3" fmla="*/ 5374655 w 5374655"/>
              <a:gd name="connsiteY3" fmla="*/ 0 h 6858000"/>
              <a:gd name="connsiteX4" fmla="*/ 5205036 w 5374655"/>
              <a:gd name="connsiteY4" fmla="*/ 134434 h 6858000"/>
              <a:gd name="connsiteX5" fmla="*/ 3611335 w 5374655"/>
              <a:gd name="connsiteY5" fmla="*/ 3429000 h 6858000"/>
              <a:gd name="connsiteX6" fmla="*/ 5205036 w 5374655"/>
              <a:gd name="connsiteY6" fmla="*/ 6723566 h 6858000"/>
              <a:gd name="connsiteX7" fmla="*/ 5374655 w 5374655"/>
              <a:gd name="connsiteY7" fmla="*/ 6858000 h 6858000"/>
              <a:gd name="connsiteX8" fmla="*/ 3096773 w 5374655"/>
              <a:gd name="connsiteY8" fmla="*/ 6858000 h 6858000"/>
              <a:gd name="connsiteX9" fmla="*/ 2278817 w 5374655"/>
              <a:gd name="connsiteY9" fmla="*/ 6858000 h 6858000"/>
              <a:gd name="connsiteX10" fmla="*/ 0 w 5374655"/>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74655" h="6858000">
                <a:moveTo>
                  <a:pt x="0" y="0"/>
                </a:moveTo>
                <a:lnTo>
                  <a:pt x="2278817" y="0"/>
                </a:lnTo>
                <a:lnTo>
                  <a:pt x="3096773" y="0"/>
                </a:lnTo>
                <a:lnTo>
                  <a:pt x="5374655" y="0"/>
                </a:lnTo>
                <a:lnTo>
                  <a:pt x="5205036" y="134434"/>
                </a:lnTo>
                <a:cubicBezTo>
                  <a:pt x="4225992" y="948611"/>
                  <a:pt x="3611335" y="2123129"/>
                  <a:pt x="3611335" y="3429000"/>
                </a:cubicBezTo>
                <a:cubicBezTo>
                  <a:pt x="3611335" y="4734872"/>
                  <a:pt x="4225992" y="5909390"/>
                  <a:pt x="5205036" y="6723566"/>
                </a:cubicBezTo>
                <a:lnTo>
                  <a:pt x="5374655" y="6858000"/>
                </a:lnTo>
                <a:lnTo>
                  <a:pt x="3096773" y="6858000"/>
                </a:lnTo>
                <a:lnTo>
                  <a:pt x="2278817" y="6858000"/>
                </a:lnTo>
                <a:lnTo>
                  <a:pt x="0" y="6858000"/>
                </a:lnTo>
                <a:close/>
              </a:path>
            </a:pathLst>
          </a:custGeom>
          <a:solidFill>
            <a:srgbClr val="0262A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sz="1800"/>
          </a:p>
        </p:txBody>
      </p:sp>
      <p:sp>
        <p:nvSpPr>
          <p:cNvPr id="8" name="Rectangle 7">
            <a:extLst>
              <a:ext uri="{FF2B5EF4-FFF2-40B4-BE49-F238E27FC236}">
                <a16:creationId xmlns:a16="http://schemas.microsoft.com/office/drawing/2014/main" id="{A88363F0-FAA9-4E08-B6A4-DEF63C97597D}"/>
              </a:ext>
            </a:extLst>
          </p:cNvPr>
          <p:cNvSpPr/>
          <p:nvPr userDrawn="1"/>
        </p:nvSpPr>
        <p:spPr>
          <a:xfrm>
            <a:off x="1152" y="6243029"/>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335360" y="2276872"/>
            <a:ext cx="4320480" cy="2232248"/>
          </a:xfrm>
        </p:spPr>
        <p:txBody>
          <a:bodyPr/>
          <a:lstStyle>
            <a:lvl1pPr>
              <a:defRPr sz="36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35360" y="4797152"/>
            <a:ext cx="4320480" cy="1152128"/>
          </a:xfrm>
        </p:spPr>
        <p:txBody>
          <a:bodyPr/>
          <a:lstStyle>
            <a:lvl1pPr marL="0" indent="0" algn="l">
              <a:buNone/>
              <a:defRPr sz="24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3FFF5C43-0388-4E59-A525-F306188CD5AD}"/>
              </a:ext>
            </a:extLst>
          </p:cNvPr>
          <p:cNvPicPr>
            <a:picLocks noChangeAspect="1"/>
          </p:cNvPicPr>
          <p:nvPr userDrawn="1"/>
        </p:nvPicPr>
        <p:blipFill rotWithShape="1">
          <a:blip r:embed="rId2"/>
          <a:srcRect b="8403"/>
          <a:stretch/>
        </p:blipFill>
        <p:spPr>
          <a:xfrm>
            <a:off x="1" y="2"/>
            <a:ext cx="2244753" cy="699247"/>
          </a:xfrm>
          <a:prstGeom prst="rect">
            <a:avLst/>
          </a:prstGeom>
        </p:spPr>
      </p:pic>
      <p:sp>
        <p:nvSpPr>
          <p:cNvPr id="4" name="Footer Placeholder 3">
            <a:extLst>
              <a:ext uri="{FF2B5EF4-FFF2-40B4-BE49-F238E27FC236}">
                <a16:creationId xmlns:a16="http://schemas.microsoft.com/office/drawing/2014/main" id="{9112A1CC-215B-406D-995E-AA3B64877EC7}"/>
              </a:ext>
            </a:extLst>
          </p:cNvPr>
          <p:cNvSpPr>
            <a:spLocks noGrp="1"/>
          </p:cNvSpPr>
          <p:nvPr>
            <p:ph type="ftr" sz="quarter" idx="10"/>
          </p:nvPr>
        </p:nvSpPr>
        <p:spPr/>
        <p:txBody>
          <a:bodyPr/>
          <a:lstStyle/>
          <a:p>
            <a:r>
              <a:rPr lang="en-CA"/>
              <a:t>Reserved for Captions</a:t>
            </a:r>
            <a:endParaRPr lang="en-CA" dirty="0"/>
          </a:p>
        </p:txBody>
      </p:sp>
    </p:spTree>
    <p:extLst>
      <p:ext uri="{BB962C8B-B14F-4D97-AF65-F5344CB8AC3E}">
        <p14:creationId xmlns:p14="http://schemas.microsoft.com/office/powerpoint/2010/main" val="2577769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Option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C2233C-9E72-49EB-A6D0-0988859C063D}"/>
              </a:ext>
            </a:extLst>
          </p:cNvPr>
          <p:cNvSpPr/>
          <p:nvPr userDrawn="1"/>
        </p:nvSpPr>
        <p:spPr>
          <a:xfrm>
            <a:off x="0" y="6240681"/>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ctrTitle"/>
          </p:nvPr>
        </p:nvSpPr>
        <p:spPr>
          <a:xfrm>
            <a:off x="527381" y="908720"/>
            <a:ext cx="5760640" cy="2448272"/>
          </a:xfrm>
        </p:spPr>
        <p:txBody>
          <a:bodyPr/>
          <a:lstStyle>
            <a:lvl1pPr>
              <a:defRPr sz="4000" b="1" i="0" cap="all" baseline="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527381" y="4077072"/>
            <a:ext cx="5760640" cy="1584176"/>
          </a:xfrm>
        </p:spPr>
        <p:txBody>
          <a:bodyPr/>
          <a:lstStyle>
            <a:lvl1pPr marL="0" indent="0" algn="l">
              <a:buNone/>
              <a:defRPr sz="2800">
                <a:solidFill>
                  <a:schemeClr val="bg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5" name="Picture 4">
            <a:extLst>
              <a:ext uri="{FF2B5EF4-FFF2-40B4-BE49-F238E27FC236}">
                <a16:creationId xmlns:a16="http://schemas.microsoft.com/office/drawing/2014/main" id="{D097BCB7-9794-421F-89E2-E3942D25BC6A}"/>
              </a:ext>
            </a:extLst>
          </p:cNvPr>
          <p:cNvPicPr>
            <a:picLocks noChangeAspect="1"/>
          </p:cNvPicPr>
          <p:nvPr userDrawn="1"/>
        </p:nvPicPr>
        <p:blipFill>
          <a:blip r:embed="rId2">
            <a:biLevel thresh="25000"/>
          </a:blip>
          <a:stretch>
            <a:fillRect/>
          </a:stretch>
        </p:blipFill>
        <p:spPr>
          <a:xfrm>
            <a:off x="7739751" y="1813434"/>
            <a:ext cx="3231132" cy="3231132"/>
          </a:xfrm>
          <a:prstGeom prst="rect">
            <a:avLst/>
          </a:prstGeom>
        </p:spPr>
      </p:pic>
      <p:sp>
        <p:nvSpPr>
          <p:cNvPr id="4" name="Footer Placeholder 3">
            <a:extLst>
              <a:ext uri="{FF2B5EF4-FFF2-40B4-BE49-F238E27FC236}">
                <a16:creationId xmlns:a16="http://schemas.microsoft.com/office/drawing/2014/main" id="{FE08682A-A9BB-4C4F-9439-971E541DB172}"/>
              </a:ext>
            </a:extLst>
          </p:cNvPr>
          <p:cNvSpPr>
            <a:spLocks noGrp="1"/>
          </p:cNvSpPr>
          <p:nvPr>
            <p:ph type="ftr" sz="quarter" idx="10"/>
          </p:nvPr>
        </p:nvSpPr>
        <p:spPr/>
        <p:txBody>
          <a:bodyPr/>
          <a:lstStyle/>
          <a:p>
            <a:r>
              <a:rPr lang="en-CA"/>
              <a:t>Reserved for Captions</a:t>
            </a:r>
            <a:endParaRPr lang="en-CA" dirty="0"/>
          </a:p>
        </p:txBody>
      </p:sp>
    </p:spTree>
    <p:extLst>
      <p:ext uri="{BB962C8B-B14F-4D97-AF65-F5344CB8AC3E}">
        <p14:creationId xmlns:p14="http://schemas.microsoft.com/office/powerpoint/2010/main" val="197720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urning Point MCQ no logo">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7834654-BEF2-4D79-8F99-7CC9942E390C}"/>
              </a:ext>
            </a:extLst>
          </p:cNvPr>
          <p:cNvSpPr/>
          <p:nvPr userDrawn="1"/>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191344" y="188647"/>
            <a:ext cx="10945216" cy="2664289"/>
          </a:xfrm>
        </p:spPr>
        <p:txBody>
          <a:bodyPr anchor="t">
            <a:normAutofit/>
          </a:bodyPr>
          <a:lstStyle>
            <a:lvl1pPr marL="0" indent="0" algn="l">
              <a:buFont typeface="Arial" panose="020B0604020202020204" pitchFamily="34" charset="0"/>
              <a:buNone/>
              <a:defRPr sz="2800">
                <a:solidFill>
                  <a:schemeClr val="tx2"/>
                </a:solidFill>
                <a:latin typeface="+mn-lt"/>
              </a:defRPr>
            </a:lvl1pPr>
          </a:lstStyle>
          <a:p>
            <a:r>
              <a:rPr lang="en-US" dirty="0"/>
              <a:t>Enter Question Text</a:t>
            </a:r>
          </a:p>
        </p:txBody>
      </p:sp>
      <p:sp>
        <p:nvSpPr>
          <p:cNvPr id="7" name="Text Placeholder 8">
            <a:extLst>
              <a:ext uri="{FF2B5EF4-FFF2-40B4-BE49-F238E27FC236}">
                <a16:creationId xmlns:a16="http://schemas.microsoft.com/office/drawing/2014/main" id="{F1A06000-E9A5-4B0B-B5FF-E8C46D3346BA}"/>
              </a:ext>
            </a:extLst>
          </p:cNvPr>
          <p:cNvSpPr>
            <a:spLocks noGrp="1"/>
          </p:cNvSpPr>
          <p:nvPr>
            <p:ph type="body" sz="quarter" idx="16" hasCustomPrompt="1"/>
          </p:nvPr>
        </p:nvSpPr>
        <p:spPr>
          <a:xfrm>
            <a:off x="191344" y="2996961"/>
            <a:ext cx="7704856" cy="3096335"/>
          </a:xfrm>
        </p:spPr>
        <p:txBody>
          <a:bodyPr/>
          <a:lstStyle>
            <a:lvl1pPr marL="447663" indent="-447663">
              <a:buFont typeface="+mj-lt"/>
              <a:buAutoNum type="alphaUcPeriod"/>
              <a:defRPr sz="2800">
                <a:solidFill>
                  <a:schemeClr val="tx1"/>
                </a:solidFill>
              </a:defRPr>
            </a:lvl1pPr>
            <a:lvl2pPr marL="360354" indent="-185734">
              <a:buSzPct val="80000"/>
              <a:buFont typeface="Wingdings" panose="05000000000000000000" pitchFamily="2" charset="2"/>
              <a:buChar char="§"/>
              <a:defRPr sz="1600">
                <a:solidFill>
                  <a:schemeClr val="tx1"/>
                </a:solidFill>
              </a:defRPr>
            </a:lvl2pPr>
            <a:lvl3pPr marL="534975" indent="-174621">
              <a:buSzPct val="80000"/>
              <a:buFont typeface="Arial" panose="020B0604020202020204" pitchFamily="34" charset="0"/>
              <a:buChar char="•"/>
              <a:defRPr sz="1600">
                <a:solidFill>
                  <a:schemeClr val="tx1">
                    <a:lumMod val="50000"/>
                    <a:lumOff val="50000"/>
                  </a:schemeClr>
                </a:solidFill>
              </a:defRPr>
            </a:lvl3pPr>
            <a:lvl4pPr marL="719121" indent="-184146">
              <a:buSzPct val="70000"/>
              <a:buFont typeface="Arial" panose="020B0604020202020204" pitchFamily="34" charset="0"/>
              <a:buChar char="•"/>
              <a:defRPr sz="1600">
                <a:solidFill>
                  <a:schemeClr val="tx1">
                    <a:lumMod val="50000"/>
                    <a:lumOff val="50000"/>
                  </a:schemeClr>
                </a:solidFill>
              </a:defRPr>
            </a:lvl4pPr>
            <a:lvl5pPr marL="895328" indent="-176209">
              <a:buSzPct val="70000"/>
              <a:defRPr sz="1600">
                <a:solidFill>
                  <a:schemeClr val="tx1">
                    <a:lumMod val="50000"/>
                    <a:lumOff val="50000"/>
                  </a:schemeClr>
                </a:solidFill>
                <a:latin typeface="+mn-lt"/>
              </a:defRPr>
            </a:lvl5pPr>
            <a:lvl6pPr marL="1079473" indent="-184146">
              <a:buSzPct val="70000"/>
              <a:defRPr sz="1600">
                <a:solidFill>
                  <a:schemeClr val="tx1">
                    <a:lumMod val="50000"/>
                    <a:lumOff val="50000"/>
                  </a:schemeClr>
                </a:solidFill>
                <a:latin typeface="+mn-lt"/>
              </a:defRPr>
            </a:lvl6pPr>
            <a:lvl7pPr marL="1254094" indent="-174621">
              <a:buSzPct val="70000"/>
              <a:defRPr sz="1600">
                <a:solidFill>
                  <a:schemeClr val="tx1">
                    <a:lumMod val="50000"/>
                    <a:lumOff val="50000"/>
                  </a:schemeClr>
                </a:solidFill>
                <a:latin typeface="+mn-lt"/>
              </a:defRPr>
            </a:lvl7pPr>
          </a:lstStyle>
          <a:p>
            <a:pPr lvl="0"/>
            <a:r>
              <a:rPr lang="en-CA" dirty="0"/>
              <a:t>Enter Answer Choices</a:t>
            </a:r>
          </a:p>
          <a:p>
            <a:pPr lvl="0"/>
            <a:endParaRPr lang="en-CA" dirty="0"/>
          </a:p>
        </p:txBody>
      </p:sp>
      <p:sp>
        <p:nvSpPr>
          <p:cNvPr id="3" name="Footer Placeholder 2">
            <a:extLst>
              <a:ext uri="{FF2B5EF4-FFF2-40B4-BE49-F238E27FC236}">
                <a16:creationId xmlns:a16="http://schemas.microsoft.com/office/drawing/2014/main" id="{AB59076F-9A08-4BFA-947E-16C6652CF7CA}"/>
              </a:ext>
            </a:extLst>
          </p:cNvPr>
          <p:cNvSpPr>
            <a:spLocks noGrp="1"/>
          </p:cNvSpPr>
          <p:nvPr>
            <p:ph type="ftr" sz="quarter" idx="17"/>
          </p:nvPr>
        </p:nvSpPr>
        <p:spPr/>
        <p:txBody>
          <a:bodyPr/>
          <a:lstStyle/>
          <a:p>
            <a:r>
              <a:rPr lang="en-CA"/>
              <a:t>Reserved for Captions</a:t>
            </a:r>
            <a:endParaRPr lang="en-CA" dirty="0"/>
          </a:p>
        </p:txBody>
      </p:sp>
    </p:spTree>
    <p:extLst>
      <p:ext uri="{BB962C8B-B14F-4D97-AF65-F5344CB8AC3E}">
        <p14:creationId xmlns:p14="http://schemas.microsoft.com/office/powerpoint/2010/main" val="108514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urningPoint MCQ No Captions or Logo">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36801EA9-1272-4ECA-9DB4-2AA02248C6CA}"/>
              </a:ext>
            </a:extLst>
          </p:cNvPr>
          <p:cNvSpPr>
            <a:spLocks noGrp="1"/>
          </p:cNvSpPr>
          <p:nvPr>
            <p:ph type="body" sz="quarter" idx="16" hasCustomPrompt="1"/>
          </p:nvPr>
        </p:nvSpPr>
        <p:spPr>
          <a:xfrm>
            <a:off x="179512" y="3744686"/>
            <a:ext cx="8508775" cy="2924677"/>
          </a:xfrm>
        </p:spPr>
        <p:txBody>
          <a:bodyPr/>
          <a:lstStyle>
            <a:lvl1pPr marL="447675" indent="-447675">
              <a:buFont typeface="+mj-lt"/>
              <a:buAutoNum type="alphaUcPeriod"/>
              <a:defRPr sz="2800">
                <a:solidFill>
                  <a:schemeClr val="tx1"/>
                </a:solidFill>
              </a:defRPr>
            </a:lvl1pPr>
            <a:lvl2pPr marL="360363" indent="-185738">
              <a:buSzPct val="80000"/>
              <a:buFont typeface="Wingdings" panose="05000000000000000000" pitchFamily="2" charset="2"/>
              <a:buChar char="§"/>
              <a:defRPr sz="1600">
                <a:solidFill>
                  <a:schemeClr val="tx1"/>
                </a:solidFill>
              </a:defRPr>
            </a:lvl2pPr>
            <a:lvl3pPr marL="534988" indent="-174625">
              <a:buSzPct val="80000"/>
              <a:buFont typeface="Arial" panose="020B0604020202020204" pitchFamily="34" charset="0"/>
              <a:buChar char="•"/>
              <a:defRPr sz="1600">
                <a:solidFill>
                  <a:schemeClr val="tx1">
                    <a:lumMod val="50000"/>
                    <a:lumOff val="50000"/>
                  </a:schemeClr>
                </a:solidFill>
              </a:defRPr>
            </a:lvl3pPr>
            <a:lvl4pPr marL="719138" indent="-184150">
              <a:buSzPct val="70000"/>
              <a:buFont typeface="Arial" panose="020B0604020202020204" pitchFamily="34" charset="0"/>
              <a:buChar char="•"/>
              <a:defRPr sz="1600">
                <a:solidFill>
                  <a:schemeClr val="tx1">
                    <a:lumMod val="50000"/>
                    <a:lumOff val="50000"/>
                  </a:schemeClr>
                </a:solidFill>
              </a:defRPr>
            </a:lvl4pPr>
            <a:lvl5pPr marL="895350" indent="-176213">
              <a:buSzPct val="70000"/>
              <a:defRPr sz="1600">
                <a:solidFill>
                  <a:schemeClr val="tx1">
                    <a:lumMod val="50000"/>
                    <a:lumOff val="50000"/>
                  </a:schemeClr>
                </a:solidFill>
                <a:latin typeface="+mn-lt"/>
              </a:defRPr>
            </a:lvl5pPr>
            <a:lvl6pPr marL="1079500" indent="-184150">
              <a:buSzPct val="70000"/>
              <a:defRPr sz="1600">
                <a:solidFill>
                  <a:schemeClr val="tx1">
                    <a:lumMod val="50000"/>
                    <a:lumOff val="50000"/>
                  </a:schemeClr>
                </a:solidFill>
                <a:latin typeface="+mn-lt"/>
              </a:defRPr>
            </a:lvl6pPr>
            <a:lvl7pPr marL="1254125" indent="-174625">
              <a:buSzPct val="70000"/>
              <a:defRPr sz="1600">
                <a:solidFill>
                  <a:schemeClr val="tx1">
                    <a:lumMod val="50000"/>
                    <a:lumOff val="50000"/>
                  </a:schemeClr>
                </a:solidFill>
                <a:latin typeface="+mn-lt"/>
              </a:defRPr>
            </a:lvl7pPr>
          </a:lstStyle>
          <a:p>
            <a:pPr lvl="0"/>
            <a:r>
              <a:rPr lang="en-CA" dirty="0"/>
              <a:t>Enter Answer Choices</a:t>
            </a:r>
          </a:p>
          <a:p>
            <a:pPr lvl="0"/>
            <a:endParaRPr lang="en-CA" dirty="0"/>
          </a:p>
        </p:txBody>
      </p:sp>
      <p:sp>
        <p:nvSpPr>
          <p:cNvPr id="4" name="Title 1">
            <a:extLst>
              <a:ext uri="{FF2B5EF4-FFF2-40B4-BE49-F238E27FC236}">
                <a16:creationId xmlns:a16="http://schemas.microsoft.com/office/drawing/2014/main" id="{39A1F4C7-73B1-4247-B805-F8B49E640373}"/>
              </a:ext>
            </a:extLst>
          </p:cNvPr>
          <p:cNvSpPr>
            <a:spLocks noGrp="1"/>
          </p:cNvSpPr>
          <p:nvPr>
            <p:ph type="title" hasCustomPrompt="1"/>
          </p:nvPr>
        </p:nvSpPr>
        <p:spPr>
          <a:xfrm>
            <a:off x="157742" y="188640"/>
            <a:ext cx="11228715" cy="3327445"/>
          </a:xfrm>
        </p:spPr>
        <p:txBody>
          <a:bodyPr anchor="t">
            <a:normAutofit/>
          </a:bodyPr>
          <a:lstStyle>
            <a:lvl1pPr marL="0" indent="0" algn="l">
              <a:buFont typeface="Arial" panose="020B0604020202020204" pitchFamily="34" charset="0"/>
              <a:buNone/>
              <a:defRPr sz="2800">
                <a:solidFill>
                  <a:schemeClr val="tx2"/>
                </a:solidFill>
                <a:latin typeface="+mn-lt"/>
              </a:defRPr>
            </a:lvl1pPr>
          </a:lstStyle>
          <a:p>
            <a:r>
              <a:rPr lang="en-US" dirty="0"/>
              <a:t>Enter Question Text</a:t>
            </a:r>
          </a:p>
        </p:txBody>
      </p:sp>
    </p:spTree>
    <p:extLst>
      <p:ext uri="{BB962C8B-B14F-4D97-AF65-F5344CB8AC3E}">
        <p14:creationId xmlns:p14="http://schemas.microsoft.com/office/powerpoint/2010/main" val="3509154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22FAF-82AC-412E-92E7-0D478F6C9992}"/>
              </a:ext>
            </a:extLst>
          </p:cNvPr>
          <p:cNvSpPr>
            <a:spLocks noGrp="1"/>
          </p:cNvSpPr>
          <p:nvPr>
            <p:ph type="title"/>
          </p:nvPr>
        </p:nvSpPr>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07B8F76-83AE-4EDD-AF3C-077BFFE86E4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8826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362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1344" y="764704"/>
            <a:ext cx="5760639"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36E57CA1-413A-4BA4-8F36-37D1F1BE641E}"/>
              </a:ext>
            </a:extLst>
          </p:cNvPr>
          <p:cNvSpPr>
            <a:spLocks noGrp="1"/>
          </p:cNvSpPr>
          <p:nvPr>
            <p:ph sz="half" idx="10"/>
          </p:nvPr>
        </p:nvSpPr>
        <p:spPr>
          <a:xfrm>
            <a:off x="6240017" y="764704"/>
            <a:ext cx="576064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608554E3-82BA-4D60-9FBE-6044E2F2F72B}"/>
              </a:ext>
            </a:extLst>
          </p:cNvPr>
          <p:cNvSpPr>
            <a:spLocks noGrp="1"/>
          </p:cNvSpPr>
          <p:nvPr>
            <p:ph type="ftr" sz="quarter" idx="11"/>
          </p:nvPr>
        </p:nvSpPr>
        <p:spPr/>
        <p:txBody>
          <a:bodyPr/>
          <a:lstStyle/>
          <a:p>
            <a:r>
              <a:rPr lang="en-CA"/>
              <a:t>Reserved for Captions</a:t>
            </a:r>
            <a:endParaRPr lang="en-CA"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Top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191344" y="3429000"/>
            <a:ext cx="11809312" cy="26642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91344" y="764704"/>
            <a:ext cx="11809312" cy="25202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7920A55-C278-4CAE-9D93-FE6C767515F4}"/>
              </a:ext>
            </a:extLst>
          </p:cNvPr>
          <p:cNvSpPr>
            <a:spLocks noGrp="1"/>
          </p:cNvSpPr>
          <p:nvPr>
            <p:ph type="ftr" sz="quarter" idx="10"/>
          </p:nvPr>
        </p:nvSpPr>
        <p:spPr/>
        <p:txBody>
          <a:bodyPr/>
          <a:lstStyle/>
          <a:p>
            <a:r>
              <a:rPr lang="en-CA"/>
              <a:t>Reserved for Captions</a:t>
            </a:r>
            <a:endParaRPr lang="en-CA" dirty="0"/>
          </a:p>
        </p:txBody>
      </p:sp>
    </p:spTree>
    <p:extLst>
      <p:ext uri="{BB962C8B-B14F-4D97-AF65-F5344CB8AC3E}">
        <p14:creationId xmlns:p14="http://schemas.microsoft.com/office/powerpoint/2010/main" val="564526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ree Content Side-By-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1344" y="764704"/>
            <a:ext cx="3744416"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a:extLst>
              <a:ext uri="{FF2B5EF4-FFF2-40B4-BE49-F238E27FC236}">
                <a16:creationId xmlns:a16="http://schemas.microsoft.com/office/drawing/2014/main" id="{36E57CA1-413A-4BA4-8F36-37D1F1BE641E}"/>
              </a:ext>
            </a:extLst>
          </p:cNvPr>
          <p:cNvSpPr>
            <a:spLocks noGrp="1"/>
          </p:cNvSpPr>
          <p:nvPr>
            <p:ph sz="half" idx="10"/>
          </p:nvPr>
        </p:nvSpPr>
        <p:spPr>
          <a:xfrm>
            <a:off x="8256241" y="764704"/>
            <a:ext cx="3744416"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a:extLst>
              <a:ext uri="{FF2B5EF4-FFF2-40B4-BE49-F238E27FC236}">
                <a16:creationId xmlns:a16="http://schemas.microsoft.com/office/drawing/2014/main" id="{1F28574D-6963-43A5-977D-E340BB50A900}"/>
              </a:ext>
            </a:extLst>
          </p:cNvPr>
          <p:cNvSpPr>
            <a:spLocks noGrp="1"/>
          </p:cNvSpPr>
          <p:nvPr>
            <p:ph sz="half" idx="11"/>
          </p:nvPr>
        </p:nvSpPr>
        <p:spPr>
          <a:xfrm>
            <a:off x="4223792" y="764704"/>
            <a:ext cx="3744416"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40F71FF5-4C8D-4EC5-AE5A-819D61031B8D}"/>
              </a:ext>
            </a:extLst>
          </p:cNvPr>
          <p:cNvSpPr>
            <a:spLocks noGrp="1"/>
          </p:cNvSpPr>
          <p:nvPr>
            <p:ph type="ftr" sz="quarter" idx="12"/>
          </p:nvPr>
        </p:nvSpPr>
        <p:spPr/>
        <p:txBody>
          <a:bodyPr/>
          <a:lstStyle/>
          <a:p>
            <a:r>
              <a:rPr lang="en-CA"/>
              <a:t>Reserved for Captions</a:t>
            </a:r>
            <a:endParaRPr lang="en-CA" dirty="0"/>
          </a:p>
        </p:txBody>
      </p:sp>
    </p:spTree>
    <p:extLst>
      <p:ext uri="{BB962C8B-B14F-4D97-AF65-F5344CB8AC3E}">
        <p14:creationId xmlns:p14="http://schemas.microsoft.com/office/powerpoint/2010/main" val="23289277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91344" y="764704"/>
            <a:ext cx="11809312" cy="5328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A20F811A-0465-4C69-AB8C-A37498EE0BCA}"/>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wo Content Lar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1344" y="764704"/>
            <a:ext cx="7200800" cy="531224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C515E061-BFD7-49D8-AD72-CA9FDB4EA56B}"/>
              </a:ext>
            </a:extLst>
          </p:cNvPr>
          <p:cNvSpPr>
            <a:spLocks noGrp="1"/>
          </p:cNvSpPr>
          <p:nvPr>
            <p:ph sz="half" idx="10"/>
          </p:nvPr>
        </p:nvSpPr>
        <p:spPr>
          <a:xfrm>
            <a:off x="7680176" y="764704"/>
            <a:ext cx="4320480" cy="531224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57A871B-5463-42FE-935C-61A1AB6AFA74}"/>
              </a:ext>
            </a:extLst>
          </p:cNvPr>
          <p:cNvSpPr>
            <a:spLocks noGrp="1"/>
          </p:cNvSpPr>
          <p:nvPr>
            <p:ph type="ftr" sz="quarter" idx="11"/>
          </p:nvPr>
        </p:nvSpPr>
        <p:spPr/>
        <p:txBody>
          <a:bodyPr/>
          <a:lstStyle/>
          <a:p>
            <a:r>
              <a:rPr lang="en-CA"/>
              <a:t>Reserved for Captions</a:t>
            </a:r>
            <a:endParaRPr lang="en-CA" dirty="0"/>
          </a:p>
        </p:txBody>
      </p:sp>
    </p:spTree>
    <p:extLst>
      <p:ext uri="{BB962C8B-B14F-4D97-AF65-F5344CB8AC3E}">
        <p14:creationId xmlns:p14="http://schemas.microsoft.com/office/powerpoint/2010/main" val="29451550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wo Content Lar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99856" y="764704"/>
            <a:ext cx="7200800"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a:extLst>
              <a:ext uri="{FF2B5EF4-FFF2-40B4-BE49-F238E27FC236}">
                <a16:creationId xmlns:a16="http://schemas.microsoft.com/office/drawing/2014/main" id="{C515E061-BFD7-49D8-AD72-CA9FDB4EA56B}"/>
              </a:ext>
            </a:extLst>
          </p:cNvPr>
          <p:cNvSpPr>
            <a:spLocks noGrp="1"/>
          </p:cNvSpPr>
          <p:nvPr>
            <p:ph sz="half" idx="10"/>
          </p:nvPr>
        </p:nvSpPr>
        <p:spPr>
          <a:xfrm>
            <a:off x="191344" y="764704"/>
            <a:ext cx="4320479" cy="53285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B24F2739-061E-4D39-966B-D6A9119BFD89}"/>
              </a:ext>
            </a:extLst>
          </p:cNvPr>
          <p:cNvSpPr>
            <a:spLocks noGrp="1"/>
          </p:cNvSpPr>
          <p:nvPr>
            <p:ph type="ftr" sz="quarter" idx="11"/>
          </p:nvPr>
        </p:nvSpPr>
        <p:spPr/>
        <p:txBody>
          <a:bodyPr/>
          <a:lstStyle/>
          <a:p>
            <a:r>
              <a:rPr lang="en-CA"/>
              <a:t>Reserved for Captions</a:t>
            </a:r>
            <a:endParaRPr lang="en-CA" dirty="0"/>
          </a:p>
        </p:txBody>
      </p:sp>
    </p:spTree>
    <p:extLst>
      <p:ext uri="{BB962C8B-B14F-4D97-AF65-F5344CB8AC3E}">
        <p14:creationId xmlns:p14="http://schemas.microsoft.com/office/powerpoint/2010/main" val="26988352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1345" y="764704"/>
            <a:ext cx="5760640" cy="720080"/>
          </a:xfrm>
        </p:spPr>
        <p:txBody>
          <a:bodyPr anchor="b"/>
          <a:lstStyle>
            <a:lvl1pPr marL="0" indent="0" algn="ctr">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191345" y="1628801"/>
            <a:ext cx="5760640" cy="4464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40016" y="764704"/>
            <a:ext cx="5760640" cy="720080"/>
          </a:xfrm>
        </p:spPr>
        <p:txBody>
          <a:bodyPr anchor="b"/>
          <a:lstStyle>
            <a:lvl1pPr marL="0" indent="0" algn="ctr">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0016" y="1628801"/>
            <a:ext cx="5760640" cy="446449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D81A0C10-A155-485E-80FA-0F5DC4E940E6}"/>
              </a:ext>
            </a:extLst>
          </p:cNvPr>
          <p:cNvSpPr>
            <a:spLocks noGrp="1"/>
          </p:cNvSpPr>
          <p:nvPr>
            <p:ph type="ftr" sz="quarter" idx="10"/>
          </p:nvPr>
        </p:nvSpPr>
        <p:spPr/>
        <p:txBody>
          <a:bodyPr/>
          <a:lstStyle/>
          <a:p>
            <a:r>
              <a:rPr lang="en-CA"/>
              <a:t>Reserved for Captions</a:t>
            </a: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871B652-AA84-44E1-999A-EA32A05C4CFB}"/>
              </a:ext>
            </a:extLst>
          </p:cNvPr>
          <p:cNvSpPr/>
          <p:nvPr/>
        </p:nvSpPr>
        <p:spPr>
          <a:xfrm>
            <a:off x="0" y="6237312"/>
            <a:ext cx="12192000" cy="6206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Footer Placeholder 4">
            <a:extLst>
              <a:ext uri="{FF2B5EF4-FFF2-40B4-BE49-F238E27FC236}">
                <a16:creationId xmlns:a16="http://schemas.microsoft.com/office/drawing/2014/main" id="{B7D2F69F-9E8A-48F4-B1EF-E5DB18FE5FAE}"/>
              </a:ext>
            </a:extLst>
          </p:cNvPr>
          <p:cNvSpPr>
            <a:spLocks noGrp="1"/>
          </p:cNvSpPr>
          <p:nvPr>
            <p:ph type="ftr" sz="quarter" idx="3"/>
          </p:nvPr>
        </p:nvSpPr>
        <p:spPr>
          <a:xfrm>
            <a:off x="0" y="6237312"/>
            <a:ext cx="12192000" cy="620688"/>
          </a:xfrm>
          <a:prstGeom prst="rect">
            <a:avLst/>
          </a:prstGeom>
        </p:spPr>
        <p:txBody>
          <a:bodyPr vert="horz" lIns="91440" tIns="45720" rIns="91440" bIns="45720" rtlCol="0" anchor="t"/>
          <a:lstStyle>
            <a:lvl1pPr algn="l">
              <a:defRPr sz="1200" i="1">
                <a:solidFill>
                  <a:schemeClr val="bg1"/>
                </a:solidFill>
              </a:defRPr>
            </a:lvl1pPr>
          </a:lstStyle>
          <a:p>
            <a:r>
              <a:rPr lang="en-US" dirty="0"/>
              <a:t>Reserved for Captions</a:t>
            </a:r>
            <a:endParaRPr lang="en-CA" dirty="0"/>
          </a:p>
        </p:txBody>
      </p:sp>
      <p:sp>
        <p:nvSpPr>
          <p:cNvPr id="4" name="Title 1">
            <a:extLst>
              <a:ext uri="{FF2B5EF4-FFF2-40B4-BE49-F238E27FC236}">
                <a16:creationId xmlns:a16="http://schemas.microsoft.com/office/drawing/2014/main" id="{FEEAEE60-1B7A-4781-9CFD-28E3A342F54A}"/>
              </a:ext>
            </a:extLst>
          </p:cNvPr>
          <p:cNvSpPr txBox="1">
            <a:spLocks/>
          </p:cNvSpPr>
          <p:nvPr/>
        </p:nvSpPr>
        <p:spPr>
          <a:xfrm flipV="1">
            <a:off x="4" y="-2044"/>
            <a:ext cx="11440309" cy="633046"/>
          </a:xfrm>
          <a:prstGeom prst="round1Rect">
            <a:avLst>
              <a:gd name="adj" fmla="val 50000"/>
            </a:avLst>
          </a:prstGeom>
          <a:solidFill>
            <a:srgbClr val="0262A5"/>
          </a:solidFill>
          <a:effectLst>
            <a:outerShdw blurRad="50800" dist="38100" dir="2700000" algn="tl" rotWithShape="0">
              <a:prstClr val="black">
                <a:alpha val="40000"/>
              </a:prstClr>
            </a:outerShdw>
          </a:effectLst>
        </p:spPr>
        <p:txBody>
          <a:bodyPr>
            <a:noAutofit/>
          </a:bodyPr>
          <a:lstStyle>
            <a:lvl1pPr algn="ctr" defTabSz="914400" rtl="0" eaLnBrk="1" latinLnBrk="0" hangingPunct="1">
              <a:spcBef>
                <a:spcPct val="0"/>
              </a:spcBef>
              <a:buNone/>
              <a:defRPr sz="4400" kern="1200">
                <a:solidFill>
                  <a:schemeClr val="bg1"/>
                </a:solidFill>
                <a:latin typeface="EB Garamond" pitchFamily="2" charset="0"/>
                <a:ea typeface="EB Garamond" pitchFamily="2" charset="0"/>
                <a:cs typeface="EB Garamond" pitchFamily="2" charset="0"/>
              </a:defRPr>
            </a:lvl1pPr>
          </a:lstStyle>
          <a:p>
            <a:endParaRPr lang="en-US" sz="3200" dirty="0">
              <a:latin typeface="Brandon Grotesque Medium" panose="020B0503020203060202" pitchFamily="34" charset="77"/>
            </a:endParaRPr>
          </a:p>
        </p:txBody>
      </p:sp>
      <p:sp>
        <p:nvSpPr>
          <p:cNvPr id="2" name="Title Placeholder 1"/>
          <p:cNvSpPr>
            <a:spLocks noGrp="1"/>
          </p:cNvSpPr>
          <p:nvPr>
            <p:ph type="title"/>
          </p:nvPr>
        </p:nvSpPr>
        <p:spPr>
          <a:xfrm>
            <a:off x="6" y="0"/>
            <a:ext cx="11440307" cy="633046"/>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91344" y="764704"/>
            <a:ext cx="11809312" cy="5328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9768AA42-EC80-43D6-AFA4-A7E9178B3668}"/>
              </a:ext>
            </a:extLst>
          </p:cNvPr>
          <p:cNvPicPr>
            <a:picLocks noChangeAspect="1"/>
          </p:cNvPicPr>
          <p:nvPr/>
        </p:nvPicPr>
        <p:blipFill>
          <a:blip r:embed="rId24"/>
          <a:stretch>
            <a:fillRect/>
          </a:stretch>
        </p:blipFill>
        <p:spPr>
          <a:xfrm>
            <a:off x="11550290" y="0"/>
            <a:ext cx="631002" cy="63100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74" r:id="rId2"/>
    <p:sldLayoutId id="2147483652" r:id="rId3"/>
    <p:sldLayoutId id="2147483660" r:id="rId4"/>
    <p:sldLayoutId id="2147483668" r:id="rId5"/>
    <p:sldLayoutId id="2147483650" r:id="rId6"/>
    <p:sldLayoutId id="2147483669" r:id="rId7"/>
    <p:sldLayoutId id="2147483670" r:id="rId8"/>
    <p:sldLayoutId id="2147483653" r:id="rId9"/>
    <p:sldLayoutId id="2147483654" r:id="rId10"/>
    <p:sldLayoutId id="2147483655" r:id="rId11"/>
    <p:sldLayoutId id="2147483667" r:id="rId12"/>
    <p:sldLayoutId id="2147483666" r:id="rId13"/>
    <p:sldLayoutId id="2147483665" r:id="rId14"/>
    <p:sldLayoutId id="2147483651" r:id="rId15"/>
    <p:sldLayoutId id="2147483649" r:id="rId16"/>
    <p:sldLayoutId id="2147483663" r:id="rId17"/>
    <p:sldLayoutId id="2147483664" r:id="rId18"/>
    <p:sldLayoutId id="2147483662" r:id="rId19"/>
    <p:sldLayoutId id="2147483672" r:id="rId20"/>
    <p:sldLayoutId id="2147483675" r:id="rId21"/>
    <p:sldLayoutId id="2147483676" r:id="rId22"/>
  </p:sldLayoutIdLst>
  <p:hf sldNum="0" hdr="0" dt="0"/>
  <p:txStyles>
    <p:titleStyle>
      <a:lvl1pPr algn="ctr" defTabSz="914377" rtl="0" eaLnBrk="1" latinLnBrk="0" hangingPunct="1">
        <a:spcBef>
          <a:spcPct val="0"/>
        </a:spcBef>
        <a:buNone/>
        <a:defRPr sz="4000" kern="1200">
          <a:solidFill>
            <a:schemeClr val="bg1"/>
          </a:solidFill>
          <a:latin typeface="+mj-lt"/>
          <a:ea typeface="EB Garamond" pitchFamily="2" charset="0"/>
          <a:cs typeface="EB Garamond" pitchFamily="2" charset="0"/>
        </a:defRPr>
      </a:lvl1pPr>
    </p:titleStyle>
    <p:bodyStyle>
      <a:lvl1pPr marL="342891" indent="-342891" algn="l" defTabSz="914377" rtl="0" eaLnBrk="1" latinLnBrk="0" hangingPunct="1">
        <a:spcBef>
          <a:spcPct val="20000"/>
        </a:spcBef>
        <a:buFont typeface="Arial" pitchFamily="34" charset="0"/>
        <a:buChar char="•"/>
        <a:defRPr sz="3000" kern="1200">
          <a:solidFill>
            <a:schemeClr val="tx2"/>
          </a:solidFill>
          <a:latin typeface="Calibri" panose="020F0502020204030204" pitchFamily="34" charset="0"/>
          <a:ea typeface="+mn-ea"/>
          <a:cs typeface="Calibri" panose="020F0502020204030204" pitchFamily="34" charset="0"/>
        </a:defRPr>
      </a:lvl1pPr>
      <a:lvl2pPr marL="742932" indent="-285744" algn="l" defTabSz="914377" rtl="0" eaLnBrk="1" latinLnBrk="0" hangingPunct="1">
        <a:spcBef>
          <a:spcPct val="20000"/>
        </a:spcBef>
        <a:buSzPct val="70000"/>
        <a:buFont typeface="Wingdings" panose="05000000000000000000" pitchFamily="2" charset="2"/>
        <a:buChar char="§"/>
        <a:defRPr sz="26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spcBef>
          <a:spcPct val="20000"/>
        </a:spcBef>
        <a:buSzPct val="80000"/>
        <a:buFont typeface="Arial" pitchFamily="34" charset="0"/>
        <a:buChar char="•"/>
        <a:defRPr sz="2200" kern="1200">
          <a:solidFill>
            <a:schemeClr val="tx1">
              <a:lumMod val="50000"/>
              <a:lumOff val="50000"/>
            </a:schemeClr>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spcBef>
          <a:spcPct val="20000"/>
        </a:spcBef>
        <a:buSzPct val="80000"/>
        <a:buFont typeface="Arial" panose="020B0604020202020204" pitchFamily="34" charset="0"/>
        <a:buChar char="•"/>
        <a:defRPr sz="2200" kern="1200">
          <a:solidFill>
            <a:schemeClr val="tx1">
              <a:lumMod val="50000"/>
              <a:lumOff val="50000"/>
            </a:schemeClr>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spcBef>
          <a:spcPct val="20000"/>
        </a:spcBef>
        <a:buSzPct val="80000"/>
        <a:buFont typeface="Arial" panose="020B0604020202020204" pitchFamily="34" charset="0"/>
        <a:buChar char="•"/>
        <a:defRPr sz="2200" kern="1200">
          <a:solidFill>
            <a:schemeClr val="tx1">
              <a:lumMod val="50000"/>
              <a:lumOff val="50000"/>
            </a:schemeClr>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1.xml"/><Relationship Id="rId5" Type="http://schemas.openxmlformats.org/officeDocument/2006/relationships/tags" Target="../tags/tag6.xml"/><Relationship Id="rId4" Type="http://schemas.openxmlformats.org/officeDocument/2006/relationships/tags" Target="../tags/tag5.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4.xml"/><Relationship Id="rId7" Type="http://schemas.openxmlformats.org/officeDocument/2006/relationships/image" Target="../media/image3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Layout" Target="../slideLayouts/slideLayout21.xml"/><Relationship Id="rId5" Type="http://schemas.openxmlformats.org/officeDocument/2006/relationships/tags" Target="../tags/tag26.xml"/><Relationship Id="rId4" Type="http://schemas.openxmlformats.org/officeDocument/2006/relationships/tags" Target="../tags/tag25.xml"/><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9.xml"/><Relationship Id="rId7" Type="http://schemas.openxmlformats.org/officeDocument/2006/relationships/image" Target="../media/image36.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slideLayout" Target="../slideLayouts/slideLayout21.xml"/><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4.xml"/><Relationship Id="rId7" Type="http://schemas.openxmlformats.org/officeDocument/2006/relationships/image" Target="../media/image4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1.xml"/><Relationship Id="rId5" Type="http://schemas.openxmlformats.org/officeDocument/2006/relationships/tags" Target="../tags/tag36.xml"/><Relationship Id="rId4" Type="http://schemas.openxmlformats.org/officeDocument/2006/relationships/tags" Target="../tags/tag35.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9.xml"/><Relationship Id="rId7" Type="http://schemas.openxmlformats.org/officeDocument/2006/relationships/image" Target="../media/image46.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Layout" Target="../slideLayouts/slideLayout21.xml"/><Relationship Id="rId5" Type="http://schemas.openxmlformats.org/officeDocument/2006/relationships/tags" Target="../tags/tag41.xml"/><Relationship Id="rId10" Type="http://schemas.openxmlformats.org/officeDocument/2006/relationships/image" Target="../media/image48.jpeg"/><Relationship Id="rId4" Type="http://schemas.openxmlformats.org/officeDocument/2006/relationships/tags" Target="../tags/tag40.xml"/><Relationship Id="rId9"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4.xml"/><Relationship Id="rId7" Type="http://schemas.openxmlformats.org/officeDocument/2006/relationships/image" Target="../media/image55.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slideLayout" Target="../slideLayouts/slideLayout21.xml"/><Relationship Id="rId5" Type="http://schemas.openxmlformats.org/officeDocument/2006/relationships/tags" Target="../tags/tag46.xml"/><Relationship Id="rId4" Type="http://schemas.openxmlformats.org/officeDocument/2006/relationships/tags" Target="../tags/tag4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9.xml"/><Relationship Id="rId7" Type="http://schemas.openxmlformats.org/officeDocument/2006/relationships/image" Target="../media/image60.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21.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4.xml"/><Relationship Id="rId7" Type="http://schemas.openxmlformats.org/officeDocument/2006/relationships/image" Target="../media/image64.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Layout" Target="../slideLayouts/slideLayout21.xml"/><Relationship Id="rId5" Type="http://schemas.openxmlformats.org/officeDocument/2006/relationships/tags" Target="../tags/tag56.xml"/><Relationship Id="rId4" Type="http://schemas.openxmlformats.org/officeDocument/2006/relationships/tags" Target="../tags/tag55.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xml"/><Relationship Id="rId7" Type="http://schemas.openxmlformats.org/officeDocument/2006/relationships/image" Target="../media/image1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21.xml"/><Relationship Id="rId5" Type="http://schemas.openxmlformats.org/officeDocument/2006/relationships/tags" Target="../tags/tag11.xml"/><Relationship Id="rId10" Type="http://schemas.openxmlformats.org/officeDocument/2006/relationships/image" Target="../media/image13.png"/><Relationship Id="rId4" Type="http://schemas.openxmlformats.org/officeDocument/2006/relationships/tags" Target="../tags/tag10.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4.xml"/><Relationship Id="rId7" Type="http://schemas.openxmlformats.org/officeDocument/2006/relationships/image" Target="../media/image19.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21.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24.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Layout" Target="../slideLayouts/slideLayout21.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84704" y="927100"/>
            <a:ext cx="11440307" cy="2501900"/>
          </a:xfrm>
        </p:spPr>
        <p:txBody>
          <a:bodyPr/>
          <a:lstStyle/>
          <a:p>
            <a:pPr algn="l"/>
            <a:r>
              <a:rPr lang="en-US" sz="2400" dirty="0">
                <a:solidFill>
                  <a:srgbClr val="000000">
                    <a:alpha val="100000"/>
                  </a:srgbClr>
                </a:solidFill>
                <a:latin typeface="Calibri"/>
              </a:rPr>
              <a:t>A 45-year-old homeless patient presents to your office with a 3 weeks history of progressive fatigue. On physical examination, you note the following lesions to the patient’s nail beds. Based on this finding in what other part of the physical examination should you expect to find abnormalities?</a:t>
            </a:r>
            <a:br>
              <a:rPr lang="en-US" sz="24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284704" y="3124200"/>
            <a:ext cx="5904656" cy="5328592"/>
          </a:xfrm>
        </p:spPr>
        <p:txBody>
          <a:bodyPr>
            <a:normAutofit/>
          </a:bodyPr>
          <a:lstStyle/>
          <a:p>
            <a:pPr marL="457200" indent="-457200">
              <a:buAutoNum type="alphaUcPeriod"/>
            </a:pPr>
            <a:r>
              <a:rPr lang="en-US" sz="2400" dirty="0">
                <a:solidFill>
                  <a:srgbClr val="000000">
                    <a:alpha val="100000"/>
                  </a:srgbClr>
                </a:solidFill>
                <a:latin typeface="Calibri"/>
              </a:rPr>
              <a:t>Neck palpation for carotid artery stenosis</a:t>
            </a:r>
          </a:p>
          <a:p>
            <a:pPr marL="457200" indent="-457200">
              <a:buAutoNum type="alphaUcPeriod"/>
            </a:pPr>
            <a:r>
              <a:rPr lang="en-US" sz="2400" dirty="0">
                <a:solidFill>
                  <a:srgbClr val="000000">
                    <a:alpha val="100000"/>
                  </a:srgbClr>
                </a:solidFill>
                <a:latin typeface="Calibri"/>
              </a:rPr>
              <a:t>Lung auscultation for emphysema and polycythemia</a:t>
            </a:r>
          </a:p>
          <a:p>
            <a:pPr marL="457200" indent="-457200">
              <a:buAutoNum type="alphaUcPeriod"/>
            </a:pPr>
            <a:r>
              <a:rPr lang="en-US" sz="2400" dirty="0">
                <a:solidFill>
                  <a:srgbClr val="000000">
                    <a:alpha val="100000"/>
                  </a:srgbClr>
                </a:solidFill>
                <a:latin typeface="Calibri"/>
              </a:rPr>
              <a:t>Cardiac auscultation for systolic and diastolic murmurs</a:t>
            </a:r>
          </a:p>
          <a:p>
            <a:pPr marL="457200" indent="-457200">
              <a:buAutoNum type="alphaUcPeriod"/>
            </a:pPr>
            <a:r>
              <a:rPr lang="en-US" sz="2400" dirty="0">
                <a:solidFill>
                  <a:srgbClr val="000000">
                    <a:alpha val="100000"/>
                  </a:srgbClr>
                </a:solidFill>
                <a:latin typeface="Calibri"/>
              </a:rPr>
              <a:t>Abdominal palpation for fibromuscular hyperplasia </a:t>
            </a:r>
          </a:p>
          <a:p>
            <a:pPr marL="457200" indent="-457200">
              <a:buAutoNum type="alphaUcPeriod"/>
            </a:pPr>
            <a:r>
              <a:rPr lang="en-US" sz="2400" dirty="0">
                <a:solidFill>
                  <a:srgbClr val="000000">
                    <a:alpha val="100000"/>
                  </a:srgbClr>
                </a:solidFill>
                <a:latin typeface="Calibri"/>
              </a:rPr>
              <a:t>Rectal exam for colon cancer</a:t>
            </a: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1</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12700" y="4421188"/>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v1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5150" y="2286000"/>
            <a:ext cx="4267200" cy="2907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43370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pPr eaLnBrk="1" hangingPunct="1"/>
            <a:r>
              <a:rPr lang="en-US" altLang="en-US" b="1" dirty="0"/>
              <a:t>Dilated Cardiomyopathy</a:t>
            </a:r>
          </a:p>
        </p:txBody>
      </p:sp>
      <p:sp>
        <p:nvSpPr>
          <p:cNvPr id="122883" name="Rectangle 3"/>
          <p:cNvSpPr>
            <a:spLocks noGrp="1" noChangeArrowheads="1"/>
          </p:cNvSpPr>
          <p:nvPr>
            <p:ph idx="1"/>
          </p:nvPr>
        </p:nvSpPr>
        <p:spPr/>
        <p:txBody>
          <a:bodyPr>
            <a:normAutofit lnSpcReduction="10000"/>
          </a:bodyPr>
          <a:lstStyle/>
          <a:p>
            <a:pPr eaLnBrk="1" hangingPunct="1"/>
            <a:r>
              <a:rPr lang="en-US" altLang="en-US" sz="2800" dirty="0">
                <a:solidFill>
                  <a:schemeClr val="tx1"/>
                </a:solidFill>
              </a:rPr>
              <a:t>Is the most common cardiomyopathy</a:t>
            </a:r>
          </a:p>
          <a:p>
            <a:pPr eaLnBrk="1" hangingPunct="1"/>
            <a:r>
              <a:rPr lang="en-US" altLang="en-US" sz="2800" dirty="0">
                <a:solidFill>
                  <a:schemeClr val="tx1"/>
                </a:solidFill>
              </a:rPr>
              <a:t>Is characterized by gradual four chamber dilation resulting in systolic failure </a:t>
            </a:r>
            <a:r>
              <a:rPr lang="en-US" altLang="en-US" sz="2800" dirty="0">
                <a:solidFill>
                  <a:schemeClr val="tx1"/>
                </a:solidFill>
                <a:sym typeface="Wingdings" pitchFamily="-112" charset="2"/>
              </a:rPr>
              <a:t> </a:t>
            </a:r>
            <a:r>
              <a:rPr lang="en-US" altLang="en-US" sz="2800" b="1" dirty="0"/>
              <a:t>CHF</a:t>
            </a:r>
          </a:p>
          <a:p>
            <a:pPr eaLnBrk="1" hangingPunct="1"/>
            <a:r>
              <a:rPr lang="en-US" altLang="en-US" b="1" dirty="0">
                <a:solidFill>
                  <a:srgbClr val="FF0000"/>
                </a:solidFill>
              </a:rPr>
              <a:t>Etiology:</a:t>
            </a:r>
          </a:p>
          <a:p>
            <a:pPr lvl="1" eaLnBrk="1" hangingPunct="1"/>
            <a:r>
              <a:rPr lang="en-US" altLang="en-US" b="1" dirty="0">
                <a:solidFill>
                  <a:schemeClr val="tx2"/>
                </a:solidFill>
              </a:rPr>
              <a:t>Idiopathic </a:t>
            </a:r>
            <a:r>
              <a:rPr lang="en-US" altLang="en-US" b="1" dirty="0">
                <a:solidFill>
                  <a:srgbClr val="FF0000"/>
                </a:solidFill>
              </a:rPr>
              <a:t>(MC)</a:t>
            </a:r>
          </a:p>
          <a:p>
            <a:pPr lvl="1" eaLnBrk="1" hangingPunct="1"/>
            <a:r>
              <a:rPr lang="en-US" altLang="en-US" b="1" dirty="0">
                <a:solidFill>
                  <a:schemeClr val="tx2"/>
                </a:solidFill>
              </a:rPr>
              <a:t>Alcohol toxicity: </a:t>
            </a:r>
          </a:p>
          <a:p>
            <a:pPr lvl="2"/>
            <a:r>
              <a:rPr lang="en-US" altLang="en-US" sz="2400" b="1" dirty="0">
                <a:solidFill>
                  <a:srgbClr val="FF0000"/>
                </a:solidFill>
              </a:rPr>
              <a:t>Direct toxic effect </a:t>
            </a:r>
          </a:p>
          <a:p>
            <a:pPr lvl="2"/>
            <a:r>
              <a:rPr lang="en-US" altLang="en-US" sz="2400" b="1" dirty="0">
                <a:solidFill>
                  <a:srgbClr val="FF0000"/>
                </a:solidFill>
              </a:rPr>
              <a:t>Thiamine deficiency</a:t>
            </a:r>
          </a:p>
          <a:p>
            <a:pPr lvl="1" eaLnBrk="1" hangingPunct="1"/>
            <a:r>
              <a:rPr lang="en-US" altLang="en-US" b="1" dirty="0">
                <a:solidFill>
                  <a:schemeClr val="tx2"/>
                </a:solidFill>
              </a:rPr>
              <a:t>Previous myocarditis </a:t>
            </a:r>
            <a:r>
              <a:rPr lang="en-US" altLang="en-US" b="1" dirty="0">
                <a:solidFill>
                  <a:srgbClr val="FF0000"/>
                </a:solidFill>
              </a:rPr>
              <a:t>(</a:t>
            </a:r>
            <a:r>
              <a:rPr lang="en-US" altLang="en-US" b="1" i="1" dirty="0">
                <a:solidFill>
                  <a:srgbClr val="FF0000"/>
                </a:solidFill>
              </a:rPr>
              <a:t>Coxsackie B</a:t>
            </a:r>
            <a:r>
              <a:rPr lang="en-US" altLang="en-US" b="1" dirty="0">
                <a:solidFill>
                  <a:srgbClr val="FF0000"/>
                </a:solidFill>
              </a:rPr>
              <a:t> MCC)</a:t>
            </a:r>
          </a:p>
          <a:p>
            <a:pPr lvl="1" eaLnBrk="1" hangingPunct="1"/>
            <a:r>
              <a:rPr lang="en-US" altLang="en-US" b="1" dirty="0" err="1">
                <a:solidFill>
                  <a:schemeClr val="tx2"/>
                </a:solidFill>
              </a:rPr>
              <a:t>Cardiotoxic</a:t>
            </a:r>
            <a:r>
              <a:rPr lang="en-US" altLang="en-US" b="1" dirty="0">
                <a:solidFill>
                  <a:schemeClr val="tx2"/>
                </a:solidFill>
              </a:rPr>
              <a:t> drugs</a:t>
            </a:r>
            <a:r>
              <a:rPr lang="en-US" altLang="en-US" dirty="0"/>
              <a:t> </a:t>
            </a:r>
            <a:r>
              <a:rPr lang="en-US" altLang="en-US" b="1" dirty="0">
                <a:solidFill>
                  <a:srgbClr val="FF0000"/>
                </a:solidFill>
              </a:rPr>
              <a:t>(Doxorubicin)</a:t>
            </a:r>
          </a:p>
          <a:p>
            <a:pPr lvl="1"/>
            <a:r>
              <a:rPr lang="en-US" altLang="en-US" b="1" dirty="0">
                <a:solidFill>
                  <a:schemeClr val="tx2"/>
                </a:solidFill>
              </a:rPr>
              <a:t>Pregnancy &amp; Postpartum state </a:t>
            </a:r>
            <a:r>
              <a:rPr lang="en-US" altLang="en-US" b="1" dirty="0">
                <a:solidFill>
                  <a:srgbClr val="FF0000"/>
                </a:solidFill>
              </a:rPr>
              <a:t>(Volume overload)</a:t>
            </a:r>
          </a:p>
          <a:p>
            <a:pPr lvl="1"/>
            <a:r>
              <a:rPr lang="en-US" altLang="en-US" b="1" dirty="0">
                <a:solidFill>
                  <a:schemeClr val="tx2"/>
                </a:solidFill>
              </a:rPr>
              <a:t>Physiologic stress </a:t>
            </a:r>
            <a:r>
              <a:rPr lang="en-US" altLang="en-US" b="1" dirty="0">
                <a:solidFill>
                  <a:srgbClr val="FF0000"/>
                </a:solidFill>
              </a:rPr>
              <a:t>(</a:t>
            </a:r>
            <a:r>
              <a:rPr lang="en-US" altLang="en-US" b="1" dirty="0" err="1">
                <a:solidFill>
                  <a:srgbClr val="FF0000"/>
                </a:solidFill>
              </a:rPr>
              <a:t>Takotsubo</a:t>
            </a:r>
            <a:r>
              <a:rPr lang="en-US" altLang="en-US" b="1" dirty="0">
                <a:solidFill>
                  <a:srgbClr val="FF0000"/>
                </a:solidFill>
              </a:rPr>
              <a:t> cardiomyopathy)</a:t>
            </a:r>
          </a:p>
        </p:txBody>
      </p:sp>
      <p:pic>
        <p:nvPicPr>
          <p:cNvPr id="4" name="Picture 3"/>
          <p:cNvPicPr>
            <a:picLocks noChangeAspect="1"/>
          </p:cNvPicPr>
          <p:nvPr/>
        </p:nvPicPr>
        <p:blipFill>
          <a:blip r:embed="rId2"/>
          <a:stretch>
            <a:fillRect/>
          </a:stretch>
        </p:blipFill>
        <p:spPr>
          <a:xfrm>
            <a:off x="8458200" y="1828800"/>
            <a:ext cx="3238499" cy="2212974"/>
          </a:xfrm>
          <a:prstGeom prst="rect">
            <a:avLst/>
          </a:prstGeom>
        </p:spPr>
      </p:pic>
      <p:sp>
        <p:nvSpPr>
          <p:cNvPr id="2" name="Rectangle 1"/>
          <p:cNvSpPr/>
          <p:nvPr/>
        </p:nvSpPr>
        <p:spPr>
          <a:xfrm>
            <a:off x="8312148" y="4648200"/>
            <a:ext cx="3848101" cy="1477328"/>
          </a:xfrm>
          <a:prstGeom prst="rect">
            <a:avLst/>
          </a:prstGeom>
        </p:spPr>
        <p:txBody>
          <a:bodyPr wrap="square">
            <a:spAutoFit/>
          </a:bodyPr>
          <a:lstStyle/>
          <a:p>
            <a:r>
              <a:rPr lang="en-US" dirty="0" err="1"/>
              <a:t>Takotsubo</a:t>
            </a:r>
            <a:r>
              <a:rPr lang="en-US" dirty="0"/>
              <a:t> cardiomyopathy: broken heart syndrome—ventricular apical ballooning likely due to increased sympathetic stimulation (</a:t>
            </a:r>
            <a:r>
              <a:rPr lang="en-US" dirty="0" err="1"/>
              <a:t>eg</a:t>
            </a:r>
            <a:r>
              <a:rPr lang="en-US" dirty="0"/>
              <a:t>,</a:t>
            </a:r>
          </a:p>
          <a:p>
            <a:r>
              <a:rPr lang="en-US" dirty="0"/>
              <a:t>stressful situations).</a:t>
            </a:r>
          </a:p>
        </p:txBody>
      </p:sp>
      <p:pic>
        <p:nvPicPr>
          <p:cNvPr id="6" name="Picture 5"/>
          <p:cNvPicPr>
            <a:picLocks noChangeAspect="1"/>
          </p:cNvPicPr>
          <p:nvPr/>
        </p:nvPicPr>
        <p:blipFill>
          <a:blip r:embed="rId3"/>
          <a:stretch>
            <a:fillRect/>
          </a:stretch>
        </p:blipFill>
        <p:spPr>
          <a:xfrm>
            <a:off x="4838510" y="1828800"/>
            <a:ext cx="3352989" cy="2212973"/>
          </a:xfrm>
          <a:prstGeom prst="rect">
            <a:avLst/>
          </a:prstGeom>
        </p:spPr>
      </p:pic>
    </p:spTree>
    <p:extLst>
      <p:ext uri="{BB962C8B-B14F-4D97-AF65-F5344CB8AC3E}">
        <p14:creationId xmlns:p14="http://schemas.microsoft.com/office/powerpoint/2010/main" val="15040524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88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88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88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288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88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88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288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8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66292" y="1061941"/>
            <a:ext cx="11506200" cy="2501900"/>
          </a:xfrm>
        </p:spPr>
        <p:txBody>
          <a:bodyPr/>
          <a:lstStyle/>
          <a:p>
            <a:pPr algn="l"/>
            <a:r>
              <a:rPr lang="en-US" sz="2400" dirty="0">
                <a:solidFill>
                  <a:srgbClr val="000000">
                    <a:alpha val="100000"/>
                  </a:srgbClr>
                </a:solidFill>
                <a:latin typeface="Calibri"/>
              </a:rPr>
              <a:t>A 67-year-old man presents with increasing girth and fatigue. Physical examination reveals peripheral edema, ascites, and hepatomegaly. Liver function tests are normal. An echocardiogram shows a remarkably enlarged left and right ventricles and no signs of </a:t>
            </a:r>
            <a:r>
              <a:rPr lang="en-US" sz="2400" dirty="0" err="1">
                <a:solidFill>
                  <a:srgbClr val="000000">
                    <a:alpha val="100000"/>
                  </a:srgbClr>
                </a:solidFill>
                <a:latin typeface="Calibri"/>
              </a:rPr>
              <a:t>valvular</a:t>
            </a:r>
            <a:r>
              <a:rPr lang="en-US" sz="2400" dirty="0">
                <a:solidFill>
                  <a:srgbClr val="000000">
                    <a:alpha val="100000"/>
                  </a:srgbClr>
                </a:solidFill>
                <a:latin typeface="Calibri"/>
              </a:rPr>
              <a:t> heart disease.  Left ventricular end diastolic volume is 60mL. Endomyocardial biopsy discloses interstitial, pink amorphous deposits between cardiac myocytes (shown). Which of the following is the appropriate diagnosis?</a:t>
            </a:r>
            <a:br>
              <a:rPr lang="en-US" sz="24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708848" y="3749204"/>
            <a:ext cx="7411496" cy="5328592"/>
          </a:xfrm>
        </p:spPr>
        <p:txBody>
          <a:bodyPr>
            <a:normAutofit/>
          </a:bodyPr>
          <a:lstStyle/>
          <a:p>
            <a:pPr marL="457200" indent="-457200">
              <a:buAutoNum type="alphaUcPeriod"/>
            </a:pPr>
            <a:r>
              <a:rPr lang="en-US" sz="2400" dirty="0">
                <a:solidFill>
                  <a:srgbClr val="000000">
                    <a:alpha val="100000"/>
                  </a:srgbClr>
                </a:solidFill>
                <a:latin typeface="Calibri"/>
              </a:rPr>
              <a:t>Carcinoid heart disease</a:t>
            </a:r>
          </a:p>
          <a:p>
            <a:pPr marL="457200" indent="-457200">
              <a:buAutoNum type="alphaUcPeriod"/>
            </a:pPr>
            <a:r>
              <a:rPr lang="en-US" sz="2400" dirty="0">
                <a:solidFill>
                  <a:srgbClr val="000000">
                    <a:alpha val="100000"/>
                  </a:srgbClr>
                </a:solidFill>
                <a:latin typeface="Calibri"/>
              </a:rPr>
              <a:t>Rheumatic heart disease</a:t>
            </a:r>
          </a:p>
          <a:p>
            <a:pPr marL="457200" indent="-457200">
              <a:buAutoNum type="alphaUcPeriod"/>
            </a:pPr>
            <a:r>
              <a:rPr lang="en-US" sz="2400" dirty="0">
                <a:solidFill>
                  <a:srgbClr val="000000">
                    <a:alpha val="100000"/>
                  </a:srgbClr>
                </a:solidFill>
                <a:latin typeface="Calibri"/>
              </a:rPr>
              <a:t>Dilated cardiomyopathy</a:t>
            </a:r>
          </a:p>
          <a:p>
            <a:pPr marL="457200" indent="-457200">
              <a:buAutoNum type="alphaUcPeriod"/>
            </a:pPr>
            <a:r>
              <a:rPr lang="en-US" sz="2400" dirty="0">
                <a:solidFill>
                  <a:srgbClr val="000000">
                    <a:alpha val="100000"/>
                  </a:srgbClr>
                </a:solidFill>
                <a:latin typeface="Calibri"/>
              </a:rPr>
              <a:t>Hypertrophic cardiomyopathy</a:t>
            </a:r>
          </a:p>
          <a:p>
            <a:pPr marL="457200" indent="-457200">
              <a:buFont typeface="Arial" pitchFamily="34" charset="0"/>
              <a:buAutoNum type="alphaUcPeriod"/>
            </a:pPr>
            <a:r>
              <a:rPr lang="en-US" sz="2400" dirty="0">
                <a:solidFill>
                  <a:srgbClr val="000000">
                    <a:alpha val="100000"/>
                  </a:srgbClr>
                </a:solidFill>
                <a:latin typeface="Calibri"/>
              </a:rPr>
              <a:t>Cardiac amyloidosis</a:t>
            </a:r>
            <a:br>
              <a:rPr lang="en-US" sz="2400" dirty="0"/>
            </a:br>
            <a:br>
              <a:rPr lang="en-US" sz="1100" dirty="0"/>
            </a:br>
            <a:br>
              <a:rPr lang="en-US" sz="2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5</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372928" y="556260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descr="cv0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00" y="3162299"/>
            <a:ext cx="4267200" cy="2785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3291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285750" y="-36195"/>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990600"/>
            <a:ext cx="594961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011237"/>
            <a:ext cx="5632450" cy="4183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3050" y="5240635"/>
            <a:ext cx="11842750" cy="923330"/>
          </a:xfrm>
          <a:prstGeom prst="rect">
            <a:avLst/>
          </a:prstGeom>
        </p:spPr>
        <p:txBody>
          <a:bodyPr wrap="square">
            <a:spAutoFit/>
          </a:bodyPr>
          <a:lstStyle/>
          <a:p>
            <a:r>
              <a:rPr lang="en-US" dirty="0">
                <a:solidFill>
                  <a:srgbClr val="000000">
                    <a:alpha val="100000"/>
                  </a:srgbClr>
                </a:solidFill>
              </a:rPr>
              <a:t>Which findings are most likely in this patient for left ventricular ejection fraction (LVEF), left ventricular (LV) wall thickness, and left atrial pressure (LAP)?</a:t>
            </a:r>
          </a:p>
          <a:p>
            <a:r>
              <a:rPr lang="en-US" dirty="0">
                <a:solidFill>
                  <a:srgbClr val="000000">
                    <a:alpha val="100000"/>
                  </a:srgbClr>
                </a:solidFill>
              </a:rPr>
              <a:t>A: LVEF would be most likely normal, LV wall would be thicker and left atrial pressure will be higher than in healthy person</a:t>
            </a:r>
            <a:endParaRPr lang="en-US" dirty="0"/>
          </a:p>
        </p:txBody>
      </p:sp>
    </p:spTree>
    <p:extLst>
      <p:ext uri="{BB962C8B-B14F-4D97-AF65-F5344CB8AC3E}">
        <p14:creationId xmlns:p14="http://schemas.microsoft.com/office/powerpoint/2010/main" val="3795128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6789737" cy="509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905000"/>
            <a:ext cx="3940199"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9596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5400" y="1360574"/>
            <a:ext cx="12039600" cy="4102100"/>
          </a:xfrm>
        </p:spPr>
        <p:txBody>
          <a:bodyPr/>
          <a:lstStyle/>
          <a:p>
            <a:pPr algn="l"/>
            <a:r>
              <a:rPr lang="en-US" sz="2400" dirty="0">
                <a:solidFill>
                  <a:srgbClr val="000000">
                    <a:alpha val="100000"/>
                  </a:srgbClr>
                </a:solidFill>
                <a:latin typeface="Calibri"/>
              </a:rPr>
              <a:t>A 19-year-old college basketball player suddenly collapses on the court. A cardiac monitor shows ventricular tachycardia and then ventricular fibrillation. The patient  is successfully resuscitated and hospitalized. The patient's history indicates that patient’s  father died suddenly at 38 years of age. The echocardiogram reveals a thickened left ventricular wall, with a small slit-like chamber. The interventricular septum is also markedly thickened.   Two years later the patient is scheduled for appendectomy. Before surgery his blood pressure is 120/80 mm Hg and pulse is 65/min. Examination shows clear lungs and a </a:t>
            </a:r>
            <a:r>
              <a:rPr lang="en-US" sz="2400" dirty="0" err="1">
                <a:solidFill>
                  <a:srgbClr val="000000">
                    <a:alpha val="100000"/>
                  </a:srgbClr>
                </a:solidFill>
                <a:latin typeface="Calibri"/>
              </a:rPr>
              <a:t>midsystolic</a:t>
            </a:r>
            <a:r>
              <a:rPr lang="en-US" sz="2400" dirty="0">
                <a:solidFill>
                  <a:srgbClr val="000000">
                    <a:alpha val="100000"/>
                  </a:srgbClr>
                </a:solidFill>
                <a:latin typeface="Calibri"/>
              </a:rPr>
              <a:t> murmur.  During the period of anesthesia, which of the following sets of parameters should ideally be maintained to avoid perioperative complications?</a:t>
            </a:r>
            <a:br>
              <a:rPr lang="en-US" sz="2400" dirty="0"/>
            </a:br>
            <a:br>
              <a:rPr lang="en-US" sz="2400" dirty="0"/>
            </a:br>
            <a:br>
              <a:rPr lang="en-US" sz="2400" dirty="0"/>
            </a:br>
            <a:br>
              <a:rPr lang="en-US" sz="2400" dirty="0"/>
            </a:br>
            <a:br>
              <a:rPr lang="en-US" sz="1100" dirty="0"/>
            </a:br>
            <a:br>
              <a:rPr lang="en-US" sz="11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685800" y="4115637"/>
            <a:ext cx="7411496" cy="5328592"/>
          </a:xfrm>
        </p:spPr>
        <p:txBody>
          <a:bodyPr>
            <a:normAutofit/>
          </a:bodyPr>
          <a:lstStyle/>
          <a:p>
            <a:pPr marL="457200" indent="-457200">
              <a:buAutoNum type="alphaUcPeriod"/>
            </a:pPr>
            <a:r>
              <a:rPr lang="en-US" sz="2400" dirty="0">
                <a:solidFill>
                  <a:srgbClr val="000000">
                    <a:alpha val="100000"/>
                  </a:srgbClr>
                </a:solidFill>
                <a:latin typeface="Calibri"/>
              </a:rPr>
              <a:t>A</a:t>
            </a:r>
          </a:p>
          <a:p>
            <a:pPr marL="457200" indent="-457200">
              <a:buAutoNum type="alphaUcPeriod"/>
            </a:pPr>
            <a:r>
              <a:rPr lang="en-US" sz="2400" dirty="0">
                <a:solidFill>
                  <a:srgbClr val="000000">
                    <a:alpha val="100000"/>
                  </a:srgbClr>
                </a:solidFill>
                <a:latin typeface="Calibri"/>
              </a:rPr>
              <a:t>B</a:t>
            </a:r>
          </a:p>
          <a:p>
            <a:pPr marL="457200" indent="-457200">
              <a:buAutoNum type="alphaUcPeriod"/>
            </a:pPr>
            <a:r>
              <a:rPr lang="en-US" sz="2400" dirty="0">
                <a:solidFill>
                  <a:srgbClr val="000000">
                    <a:alpha val="100000"/>
                  </a:srgbClr>
                </a:solidFill>
                <a:latin typeface="Calibri"/>
              </a:rPr>
              <a:t>C</a:t>
            </a:r>
          </a:p>
          <a:p>
            <a:pPr marL="457200" indent="-457200">
              <a:buAutoNum type="alphaUcPeriod"/>
            </a:pPr>
            <a:r>
              <a:rPr lang="en-US" sz="2400" dirty="0">
                <a:solidFill>
                  <a:srgbClr val="000000">
                    <a:alpha val="100000"/>
                  </a:srgbClr>
                </a:solidFill>
                <a:latin typeface="Calibri"/>
              </a:rPr>
              <a:t>D</a:t>
            </a:r>
          </a:p>
          <a:p>
            <a:pPr marL="0" indent="0">
              <a:buNone/>
            </a:pPr>
            <a:br>
              <a:rPr lang="en-US" sz="2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6</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250372" y="5461837"/>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86200" y="3758350"/>
            <a:ext cx="5715000" cy="23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6669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263979" y="-49955"/>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66800"/>
            <a:ext cx="6234113" cy="443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08" y="1131006"/>
            <a:ext cx="5821492" cy="4371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202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685800"/>
            <a:ext cx="65913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01" y="685800"/>
            <a:ext cx="5181600" cy="535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35219"/>
            <a:ext cx="3167858" cy="129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769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9921865" y="6212114"/>
            <a:ext cx="1437190" cy="6350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63071" y="894443"/>
            <a:ext cx="11506200" cy="2501900"/>
          </a:xfrm>
        </p:spPr>
        <p:txBody>
          <a:bodyPr/>
          <a:lstStyle/>
          <a:p>
            <a:pPr lvl="0" algn="l"/>
            <a:r>
              <a:rPr lang="en-US" sz="2200" dirty="0">
                <a:solidFill>
                  <a:srgbClr val="000000">
                    <a:alpha val="100000"/>
                  </a:srgbClr>
                </a:solidFill>
                <a:latin typeface="Calibri"/>
              </a:rPr>
              <a:t>A 45-year-old woman presents with sudden attacks of wheezing, shortness of breath, episodic hot flashes, abdominal cramps, and diarrhea. Physical examination shows facial redness, as well as hepatomegaly and pitting edema of the lower legs. A 24-hour urine specimen reveals elevated levels of 5-hydroxyindoleacetic acid (5-HIAA). A CT scan of the abdomen demonstrates multiple 2- to 3-cm nodules throughout the liver and a 2-cm nodule in the jejunum. An echocardiogram would be most expected to demonstrate which of the following?</a:t>
            </a:r>
            <a:br>
              <a:rPr lang="en-US" sz="24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235858" y="3124200"/>
            <a:ext cx="7411496" cy="5328592"/>
          </a:xfrm>
        </p:spPr>
        <p:txBody>
          <a:bodyPr>
            <a:normAutofit/>
          </a:bodyPr>
          <a:lstStyle/>
          <a:p>
            <a:pPr marL="457200" indent="-457200">
              <a:buAutoNum type="alphaUcPeriod"/>
            </a:pPr>
            <a:r>
              <a:rPr lang="en-US" sz="2000" dirty="0">
                <a:solidFill>
                  <a:srgbClr val="000000">
                    <a:alpha val="100000"/>
                  </a:srgbClr>
                </a:solidFill>
                <a:latin typeface="Calibri"/>
              </a:rPr>
              <a:t>Aortic stenosis</a:t>
            </a:r>
          </a:p>
          <a:p>
            <a:pPr marL="457200" indent="-457200">
              <a:buAutoNum type="alphaUcPeriod"/>
            </a:pPr>
            <a:r>
              <a:rPr lang="en-US" sz="2000" dirty="0">
                <a:solidFill>
                  <a:srgbClr val="000000">
                    <a:alpha val="100000"/>
                  </a:srgbClr>
                </a:solidFill>
                <a:latin typeface="Calibri"/>
              </a:rPr>
              <a:t>Bacterial endocarditis</a:t>
            </a:r>
          </a:p>
          <a:p>
            <a:pPr marL="457200" indent="-457200">
              <a:buAutoNum type="alphaUcPeriod"/>
            </a:pPr>
            <a:r>
              <a:rPr lang="en-US" sz="2000" dirty="0">
                <a:solidFill>
                  <a:srgbClr val="000000">
                    <a:alpha val="100000"/>
                  </a:srgbClr>
                </a:solidFill>
                <a:latin typeface="Calibri"/>
              </a:rPr>
              <a:t>Mitral valve prolapse</a:t>
            </a:r>
          </a:p>
          <a:p>
            <a:pPr marL="457200" indent="-457200">
              <a:buAutoNum type="alphaUcPeriod"/>
            </a:pPr>
            <a:r>
              <a:rPr lang="en-US" sz="2000" dirty="0">
                <a:solidFill>
                  <a:srgbClr val="000000">
                    <a:alpha val="100000"/>
                  </a:srgbClr>
                </a:solidFill>
                <a:latin typeface="Calibri"/>
              </a:rPr>
              <a:t>Nonbacterial thrombotic endocarditis</a:t>
            </a:r>
          </a:p>
          <a:p>
            <a:pPr marL="457200" indent="-457200">
              <a:buAutoNum type="alphaUcPeriod"/>
            </a:pPr>
            <a:r>
              <a:rPr lang="en-US" sz="2000" dirty="0">
                <a:solidFill>
                  <a:srgbClr val="000000">
                    <a:alpha val="100000"/>
                  </a:srgbClr>
                </a:solidFill>
                <a:latin typeface="Calibri"/>
              </a:rPr>
              <a:t>Pulmonic stenosis</a:t>
            </a:r>
            <a:br>
              <a:rPr lang="en-US" sz="2000" dirty="0"/>
            </a:br>
            <a:br>
              <a:rPr lang="en-US" sz="2000" dirty="0"/>
            </a:br>
            <a:br>
              <a:rPr lang="en-US" sz="2000" dirty="0"/>
            </a:br>
            <a:br>
              <a:rPr lang="en-US" sz="1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7</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0" y="464820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141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263979" y="-76200"/>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990601"/>
            <a:ext cx="577027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325" y="1003301"/>
            <a:ext cx="6000153" cy="4203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4468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761999"/>
            <a:ext cx="7239000" cy="5260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330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503AE-552D-2F1A-6787-0ED9B079869D}"/>
              </a:ext>
            </a:extLst>
          </p:cNvPr>
          <p:cNvSpPr>
            <a:spLocks noGrp="1"/>
          </p:cNvSpPr>
          <p:nvPr>
            <p:ph type="title"/>
          </p:nvPr>
        </p:nvSpPr>
        <p:spPr/>
        <p:txBody>
          <a:bodyPr/>
          <a:lstStyle/>
          <a:p>
            <a:r>
              <a:rPr lang="en-US" dirty="0"/>
              <a:t>Explanations</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 y="888999"/>
            <a:ext cx="7620000" cy="538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7150" y="914399"/>
            <a:ext cx="5784850" cy="177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1837" y="2651124"/>
            <a:ext cx="3840163" cy="169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609570"/>
            <a:ext cx="1882775"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284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9448800" y="5867400"/>
            <a:ext cx="1910255" cy="979714"/>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12700" y="1447800"/>
            <a:ext cx="12052300" cy="2090519"/>
          </a:xfrm>
        </p:spPr>
        <p:txBody>
          <a:bodyPr/>
          <a:lstStyle/>
          <a:p>
            <a:pPr lvl="0" algn="l"/>
            <a:r>
              <a:rPr lang="en-US" sz="2200" dirty="0">
                <a:solidFill>
                  <a:srgbClr val="000000">
                    <a:alpha val="100000"/>
                  </a:srgbClr>
                </a:solidFill>
                <a:latin typeface="Calibri"/>
              </a:rPr>
              <a:t>A 16-year-old girl comes to the hospital with chest pain and respiratory distress. On physical examination, the patient is short of breath, wheezing, and gasping for air. A prominent pansystolic heart murmur and a prominent third heart sound are heard on cardiac auscultation. An X-ray study of the chest shows marked enlargement of the heart. The patient expires despite intense supportive measures. Results of heart examination at autopsy is shown. What is the appropriate diagnosis?</a:t>
            </a:r>
            <a:br>
              <a:rPr lang="en-US" sz="2400" dirty="0"/>
            </a:br>
            <a:br>
              <a:rPr lang="en-US" sz="1100" dirty="0"/>
            </a:br>
            <a:br>
              <a:rPr lang="en-US" sz="1100" dirty="0"/>
            </a:br>
            <a:br>
              <a:rPr lang="en-US" sz="11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304877" y="3627219"/>
            <a:ext cx="7411496" cy="5328592"/>
          </a:xfrm>
        </p:spPr>
        <p:txBody>
          <a:bodyPr>
            <a:normAutofit/>
          </a:bodyPr>
          <a:lstStyle/>
          <a:p>
            <a:pPr marL="457200" indent="-457200">
              <a:buAutoNum type="alphaUcPeriod"/>
            </a:pPr>
            <a:r>
              <a:rPr lang="en-US" sz="2400" dirty="0">
                <a:solidFill>
                  <a:srgbClr val="000000">
                    <a:alpha val="100000"/>
                  </a:srgbClr>
                </a:solidFill>
                <a:latin typeface="Calibri"/>
              </a:rPr>
              <a:t>Acute bacterial endocarditis</a:t>
            </a:r>
          </a:p>
          <a:p>
            <a:pPr marL="457200" indent="-457200">
              <a:buAutoNum type="alphaUcPeriod"/>
            </a:pPr>
            <a:r>
              <a:rPr lang="en-US" sz="2400" dirty="0">
                <a:solidFill>
                  <a:srgbClr val="000000">
                    <a:alpha val="100000"/>
                  </a:srgbClr>
                </a:solidFill>
                <a:latin typeface="Calibri"/>
              </a:rPr>
              <a:t>Acute rheumatic heart disease</a:t>
            </a:r>
          </a:p>
          <a:p>
            <a:pPr marL="457200" indent="-457200">
              <a:buAutoNum type="alphaUcPeriod"/>
            </a:pPr>
            <a:r>
              <a:rPr lang="en-US" sz="2400" dirty="0">
                <a:solidFill>
                  <a:srgbClr val="000000">
                    <a:alpha val="100000"/>
                  </a:srgbClr>
                </a:solidFill>
                <a:latin typeface="Calibri"/>
              </a:rPr>
              <a:t>Subacute bacterial endocarditis</a:t>
            </a:r>
          </a:p>
          <a:p>
            <a:pPr marL="457200" indent="-457200">
              <a:buAutoNum type="alphaUcPeriod"/>
            </a:pPr>
            <a:r>
              <a:rPr lang="en-US" sz="2400" dirty="0">
                <a:solidFill>
                  <a:srgbClr val="000000">
                    <a:alpha val="100000"/>
                  </a:srgbClr>
                </a:solidFill>
                <a:latin typeface="Calibri"/>
              </a:rPr>
              <a:t>Systemic lupus erythematosus</a:t>
            </a:r>
          </a:p>
          <a:p>
            <a:pPr marL="457200" indent="-457200">
              <a:buAutoNum type="alphaUcPeriod"/>
            </a:pPr>
            <a:r>
              <a:rPr lang="en-US" sz="2400" dirty="0">
                <a:solidFill>
                  <a:srgbClr val="000000">
                    <a:alpha val="100000"/>
                  </a:srgbClr>
                </a:solidFill>
                <a:latin typeface="Calibri"/>
              </a:rPr>
              <a:t>Viral myocarditis</a:t>
            </a:r>
          </a:p>
          <a:p>
            <a:pPr marL="457200" indent="-457200">
              <a:buAutoNum type="alphaUcPeriod"/>
            </a:pPr>
            <a:r>
              <a:rPr lang="en-US" sz="2400" dirty="0">
                <a:solidFill>
                  <a:srgbClr val="000000">
                    <a:alpha val="100000"/>
                  </a:srgbClr>
                </a:solidFill>
                <a:latin typeface="Calibri"/>
              </a:rPr>
              <a:t>Chronic rheumatic heart disease</a:t>
            </a: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8</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0" y="4178638"/>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descr="53"/>
          <p:cNvPicPr>
            <a:picLocks noChangeAspect="1" noChangeArrowheads="1"/>
          </p:cNvPicPr>
          <p:nvPr/>
        </p:nvPicPr>
        <p:blipFill>
          <a:blip r:embed="rId9">
            <a:extLst>
              <a:ext uri="{28A0092B-C50C-407E-A947-70E740481C1C}">
                <a14:useLocalDpi xmlns:a14="http://schemas.microsoft.com/office/drawing/2010/main" val="0"/>
              </a:ext>
            </a:extLst>
          </a:blip>
          <a:srcRect r="52400"/>
          <a:stretch>
            <a:fillRect/>
          </a:stretch>
        </p:blipFill>
        <p:spPr>
          <a:xfrm>
            <a:off x="4953000" y="2832438"/>
            <a:ext cx="3186112" cy="3429000"/>
          </a:xfrm>
          <a:prstGeom prst="rect">
            <a:avLst/>
          </a:prstGeom>
          <a:noFill/>
        </p:spPr>
      </p:pic>
      <p:pic>
        <p:nvPicPr>
          <p:cNvPr id="13" name="Picture 2" descr="M44141-010-f00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57072" y="3027843"/>
            <a:ext cx="3960328" cy="280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507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285750" y="-76200"/>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955674"/>
            <a:ext cx="6011391" cy="453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036637"/>
            <a:ext cx="5832875" cy="399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7471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5575300" cy="4208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370661"/>
            <a:ext cx="5726086"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6457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392159" y="762000"/>
            <a:ext cx="3356881" cy="369332"/>
          </a:xfrm>
          <a:prstGeom prst="rect">
            <a:avLst/>
          </a:prstGeom>
        </p:spPr>
        <p:txBody>
          <a:bodyPr wrap="none">
            <a:spAutoFit/>
          </a:bodyPr>
          <a:lstStyle/>
          <a:p>
            <a:r>
              <a:rPr lang="en-US" altLang="en-US" b="1" dirty="0"/>
              <a:t>Chronic Rheumatic Heart Disease</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5892953" cy="456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862931"/>
            <a:ext cx="53758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2082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9448800" y="5802086"/>
            <a:ext cx="1910255" cy="522514"/>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88900" y="1219200"/>
            <a:ext cx="12052300" cy="2834590"/>
          </a:xfrm>
        </p:spPr>
        <p:txBody>
          <a:bodyPr/>
          <a:lstStyle/>
          <a:p>
            <a:pPr algn="l"/>
            <a:r>
              <a:rPr lang="en-US" sz="2200" dirty="0">
                <a:solidFill>
                  <a:srgbClr val="000000">
                    <a:alpha val="100000"/>
                  </a:srgbClr>
                </a:solidFill>
                <a:latin typeface="Calibri"/>
              </a:rPr>
              <a:t>A 68-year-old man comes to the office due to exertional shortness of breath and fatigue, which have progressed over the past year. The patient has a history of hypertension, but medical history is otherwise unremarkable. He is a lifetime nonsmoker. His father died of a "heart attack" at age 70. Blood pressure is 144/74 mm Hg, and pulse is 72/min and regular. Cardiac auscultation reveals a 3/6 ejection-type, late-peaking systolic	murmur and a barely audible S2. The murmur diminishes in intensity during the straining phase of the Valsalva	maneuver. Which of the following processes underlies this patient's current condition?</a:t>
            </a:r>
            <a:br>
              <a:rPr lang="en-US" sz="2400" dirty="0"/>
            </a:br>
            <a:br>
              <a:rPr lang="en-US" sz="2400" dirty="0"/>
            </a:br>
            <a:br>
              <a:rPr lang="en-US" sz="1100" dirty="0"/>
            </a:br>
            <a:br>
              <a:rPr lang="en-US" sz="11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439245" y="3505200"/>
            <a:ext cx="7411496" cy="5328592"/>
          </a:xfrm>
        </p:spPr>
        <p:txBody>
          <a:bodyPr>
            <a:normAutofit/>
          </a:bodyPr>
          <a:lstStyle/>
          <a:p>
            <a:pPr marL="457200" indent="-457200">
              <a:buAutoNum type="alphaUcPeriod"/>
            </a:pPr>
            <a:r>
              <a:rPr lang="en-US" sz="2000" dirty="0">
                <a:solidFill>
                  <a:srgbClr val="000000">
                    <a:alpha val="100000"/>
                  </a:srgbClr>
                </a:solidFill>
                <a:latin typeface="Calibri"/>
              </a:rPr>
              <a:t>Cardiomyocyte hypertrophy and disarray causing asymmetric septal thickening</a:t>
            </a:r>
          </a:p>
          <a:p>
            <a:pPr marL="457200" indent="-457200">
              <a:buAutoNum type="alphaUcPeriod"/>
            </a:pPr>
            <a:r>
              <a:rPr lang="en-US" sz="2000" dirty="0">
                <a:solidFill>
                  <a:srgbClr val="000000">
                    <a:alpha val="100000"/>
                  </a:srgbClr>
                </a:solidFill>
                <a:latin typeface="Calibri"/>
              </a:rPr>
              <a:t>Differentiation of valve fibroblasts into osteoblast-like cells</a:t>
            </a:r>
          </a:p>
          <a:p>
            <a:pPr marL="457200" indent="-457200">
              <a:buAutoNum type="alphaUcPeriod"/>
            </a:pPr>
            <a:r>
              <a:rPr lang="en-US" sz="2000" dirty="0" err="1">
                <a:solidFill>
                  <a:srgbClr val="000000">
                    <a:alpha val="100000"/>
                  </a:srgbClr>
                </a:solidFill>
                <a:latin typeface="Calibri"/>
              </a:rPr>
              <a:t>Myxomatous</a:t>
            </a:r>
            <a:r>
              <a:rPr lang="en-US" sz="2000" dirty="0">
                <a:solidFill>
                  <a:srgbClr val="000000">
                    <a:alpha val="100000"/>
                  </a:srgbClr>
                </a:solidFill>
                <a:latin typeface="Calibri"/>
              </a:rPr>
              <a:t> valve thickening and elastin fragmentation</a:t>
            </a:r>
          </a:p>
          <a:p>
            <a:pPr marL="457200" indent="-457200">
              <a:buAutoNum type="alphaUcPeriod"/>
            </a:pPr>
            <a:r>
              <a:rPr lang="en-US" sz="2000" dirty="0" err="1">
                <a:solidFill>
                  <a:srgbClr val="000000">
                    <a:alpha val="100000"/>
                  </a:srgbClr>
                </a:solidFill>
                <a:latin typeface="Calibri"/>
              </a:rPr>
              <a:t>Subendocardial</a:t>
            </a:r>
            <a:r>
              <a:rPr lang="en-US" sz="2000" dirty="0">
                <a:solidFill>
                  <a:srgbClr val="000000">
                    <a:alpha val="100000"/>
                  </a:srgbClr>
                </a:solidFill>
                <a:latin typeface="Calibri"/>
              </a:rPr>
              <a:t> granulomatous lesions with </a:t>
            </a:r>
            <a:r>
              <a:rPr lang="en-US" sz="2000" dirty="0" err="1">
                <a:solidFill>
                  <a:srgbClr val="000000">
                    <a:alpha val="100000"/>
                  </a:srgbClr>
                </a:solidFill>
                <a:latin typeface="Calibri"/>
              </a:rPr>
              <a:t>fibrinoid</a:t>
            </a:r>
            <a:r>
              <a:rPr lang="en-US" sz="2000" dirty="0">
                <a:solidFill>
                  <a:srgbClr val="000000">
                    <a:alpha val="100000"/>
                  </a:srgbClr>
                </a:solidFill>
                <a:latin typeface="Calibri"/>
              </a:rPr>
              <a:t> necrosis and subsequent fibrosis</a:t>
            </a:r>
          </a:p>
          <a:p>
            <a:pPr marL="457200" indent="-457200">
              <a:buAutoNum type="alphaUcPeriod"/>
            </a:pPr>
            <a:r>
              <a:rPr lang="en-US" sz="2000" dirty="0">
                <a:solidFill>
                  <a:srgbClr val="000000">
                    <a:alpha val="100000"/>
                  </a:srgbClr>
                </a:solidFill>
                <a:latin typeface="Calibri"/>
              </a:rPr>
              <a:t>Thrombus formation on inflamed </a:t>
            </a:r>
            <a:r>
              <a:rPr lang="en-US" sz="2000" dirty="0" err="1">
                <a:solidFill>
                  <a:srgbClr val="000000">
                    <a:alpha val="100000"/>
                  </a:srgbClr>
                </a:solidFill>
                <a:latin typeface="Calibri"/>
              </a:rPr>
              <a:t>valvular</a:t>
            </a:r>
            <a:r>
              <a:rPr lang="en-US" sz="2000" dirty="0">
                <a:solidFill>
                  <a:srgbClr val="000000">
                    <a:alpha val="100000"/>
                  </a:srgbClr>
                </a:solidFill>
                <a:latin typeface="Calibri"/>
              </a:rPr>
              <a:t> endothelium</a:t>
            </a:r>
            <a:br>
              <a:rPr lang="en-US" sz="2000" dirty="0"/>
            </a:br>
            <a:br>
              <a:rPr lang="en-US" sz="2000" dirty="0"/>
            </a:br>
            <a:br>
              <a:rPr lang="en-US" sz="2000" dirty="0"/>
            </a:br>
            <a:br>
              <a:rPr lang="en-US" sz="1200" dirty="0"/>
            </a:br>
            <a:br>
              <a:rPr lang="en-US" sz="1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56134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9</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88900" y="416560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4439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285750" y="-76200"/>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428750"/>
            <a:ext cx="6248400" cy="3715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1428750"/>
            <a:ext cx="5444528"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85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066800"/>
            <a:ext cx="6172200" cy="4546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307" y="1183335"/>
            <a:ext cx="5827693" cy="431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517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9448800" y="6324600"/>
            <a:ext cx="1910255" cy="522514"/>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2225" y="643156"/>
            <a:ext cx="11959771" cy="3014444"/>
          </a:xfrm>
        </p:spPr>
        <p:txBody>
          <a:bodyPr/>
          <a:lstStyle/>
          <a:p>
            <a:pPr algn="l"/>
            <a:r>
              <a:rPr lang="en-US" sz="2200" dirty="0">
                <a:solidFill>
                  <a:srgbClr val="000000">
                    <a:alpha val="100000"/>
                  </a:srgbClr>
                </a:solidFill>
                <a:latin typeface="Calibri"/>
              </a:rPr>
              <a:t>A 68-year-old man has become increasingly lethargic and weak for the past 7 months. On physical examination, his temperature is 36.9Â° C, pulse is 70/min, respirations are 15/min, and blood pressure is 160/105 mm Hg. On auscultation of his chest, a friction rub is audible. There are no other remarkable findings. The representative gross appearance of the heart is shown in the figure. Which of the following laboratory findings is most likely to be reported for this patient?</a:t>
            </a:r>
            <a:br>
              <a:rPr lang="en-US" sz="2400" dirty="0"/>
            </a:br>
            <a:br>
              <a:rPr lang="en-US" sz="24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502558" y="3234173"/>
            <a:ext cx="7411496" cy="5328592"/>
          </a:xfrm>
        </p:spPr>
        <p:txBody>
          <a:bodyPr>
            <a:normAutofit/>
          </a:bodyPr>
          <a:lstStyle/>
          <a:p>
            <a:pPr marL="457200" indent="-457200">
              <a:buAutoNum type="alphaUcPeriod"/>
            </a:pPr>
            <a:r>
              <a:rPr lang="en-US" sz="2000" dirty="0">
                <a:solidFill>
                  <a:srgbClr val="000000">
                    <a:alpha val="100000"/>
                  </a:srgbClr>
                </a:solidFill>
                <a:latin typeface="Calibri"/>
              </a:rPr>
              <a:t>Elevated serum anti–</a:t>
            </a:r>
            <a:r>
              <a:rPr lang="en-US" sz="2000" dirty="0" err="1">
                <a:solidFill>
                  <a:srgbClr val="000000">
                    <a:alpha val="100000"/>
                  </a:srgbClr>
                </a:solidFill>
                <a:latin typeface="Calibri"/>
              </a:rPr>
              <a:t>streptolysin</a:t>
            </a:r>
            <a:r>
              <a:rPr lang="en-US" sz="2000" dirty="0">
                <a:solidFill>
                  <a:srgbClr val="000000">
                    <a:alpha val="100000"/>
                  </a:srgbClr>
                </a:solidFill>
                <a:latin typeface="Calibri"/>
              </a:rPr>
              <a:t> O titer</a:t>
            </a:r>
          </a:p>
          <a:p>
            <a:pPr marL="457200" indent="-457200">
              <a:buAutoNum type="alphaUcPeriod"/>
            </a:pPr>
            <a:r>
              <a:rPr lang="en-US" sz="2000" dirty="0">
                <a:solidFill>
                  <a:srgbClr val="000000">
                    <a:alpha val="100000"/>
                  </a:srgbClr>
                </a:solidFill>
                <a:latin typeface="Calibri"/>
              </a:rPr>
              <a:t>Elevated plasma renin level</a:t>
            </a:r>
          </a:p>
          <a:p>
            <a:pPr marL="457200" indent="-457200">
              <a:buAutoNum type="alphaUcPeriod"/>
            </a:pPr>
            <a:r>
              <a:rPr lang="en-US" sz="2000" b="1" dirty="0">
                <a:solidFill>
                  <a:srgbClr val="000000">
                    <a:alpha val="100000"/>
                  </a:srgbClr>
                </a:solidFill>
                <a:latin typeface="Calibri"/>
              </a:rPr>
              <a:t>Increased blood urea nitrogen level</a:t>
            </a:r>
          </a:p>
          <a:p>
            <a:pPr marL="457200" indent="-457200">
              <a:buAutoNum type="alphaUcPeriod"/>
            </a:pPr>
            <a:r>
              <a:rPr lang="en-US" sz="2000" dirty="0">
                <a:solidFill>
                  <a:srgbClr val="000000">
                    <a:alpha val="100000"/>
                  </a:srgbClr>
                </a:solidFill>
                <a:latin typeface="Calibri"/>
              </a:rPr>
              <a:t>Increased serum CK-MB level</a:t>
            </a:r>
          </a:p>
          <a:p>
            <a:pPr marL="457200" indent="-457200">
              <a:buAutoNum type="alphaUcPeriod"/>
            </a:pPr>
            <a:r>
              <a:rPr lang="en-US" sz="2000" dirty="0">
                <a:solidFill>
                  <a:srgbClr val="000000">
                    <a:alpha val="100000"/>
                  </a:srgbClr>
                </a:solidFill>
                <a:latin typeface="Calibri"/>
              </a:rPr>
              <a:t>Positive ANA with “rim” pattern</a:t>
            </a:r>
          </a:p>
          <a:p>
            <a:pPr marL="457200" indent="-457200">
              <a:buAutoNum type="alphaUcPeriod"/>
            </a:pPr>
            <a:r>
              <a:rPr lang="en-US" sz="2000" dirty="0">
                <a:solidFill>
                  <a:srgbClr val="000000">
                    <a:alpha val="100000"/>
                  </a:srgbClr>
                </a:solidFill>
                <a:latin typeface="Calibri"/>
              </a:rPr>
              <a:t>Positive viral serology</a:t>
            </a:r>
            <a:br>
              <a:rPr lang="en-US" sz="20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460545" cy="646331"/>
          </a:xfrm>
          <a:prstGeom prst="rect">
            <a:avLst/>
          </a:prstGeom>
          <a:noFill/>
        </p:spPr>
        <p:txBody>
          <a:bodyPr wrap="none" rtlCol="0">
            <a:spAutoFit/>
          </a:bodyPr>
          <a:lstStyle/>
          <a:p>
            <a:r>
              <a:rPr lang="en-US" sz="3600" dirty="0">
                <a:solidFill>
                  <a:schemeClr val="bg1"/>
                </a:solidFill>
              </a:rPr>
              <a:t>Question 10</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146958" y="400685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M44141-010-f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2562188"/>
            <a:ext cx="3381375" cy="372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024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4" name="TextBox 3"/>
          <p:cNvSpPr txBox="1"/>
          <p:nvPr/>
        </p:nvSpPr>
        <p:spPr>
          <a:xfrm>
            <a:off x="285750" y="-76200"/>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867400" cy="437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080" y="1143000"/>
            <a:ext cx="5816819"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790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9448800" y="6324600"/>
            <a:ext cx="1910255" cy="522514"/>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83458" y="304800"/>
            <a:ext cx="11959771" cy="4667250"/>
          </a:xfrm>
        </p:spPr>
        <p:txBody>
          <a:bodyPr/>
          <a:lstStyle/>
          <a:p>
            <a:pPr algn="l"/>
            <a:r>
              <a:rPr lang="en-US" sz="2200" dirty="0">
                <a:solidFill>
                  <a:srgbClr val="000000">
                    <a:alpha val="100000"/>
                  </a:srgbClr>
                </a:solidFill>
                <a:latin typeface="Calibri"/>
              </a:rPr>
              <a:t>A 48-year-old, previously healthy woman reports having suddenly lost consciousness four times in the past 6 months. In three instances, she was unconsciousness for only a few minutes. After the fourth episode 1 month ago, she was unconscious for 6 hours and had weakness in her right arm and difficulty speaking. On physical examination, she is  mildly febrile, her blood pressure is normal. Auscultation reveals early diastolic “plop” sound. She has good carotid pulses with no bruits. Which of the following cardiac lesions is most likely to be present in this woman?</a:t>
            </a:r>
            <a:br>
              <a:rPr lang="en-US" sz="2400" dirty="0"/>
            </a:br>
            <a:br>
              <a:rPr lang="en-US" sz="1100" dirty="0"/>
            </a:br>
            <a:br>
              <a:rPr lang="en-US" sz="1100" dirty="0"/>
            </a:br>
            <a:br>
              <a:rPr lang="en-US" sz="1100" dirty="0"/>
            </a:br>
            <a:br>
              <a:rPr lang="en-US" sz="11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573503" y="3431704"/>
            <a:ext cx="7411496" cy="5328592"/>
          </a:xfrm>
        </p:spPr>
        <p:txBody>
          <a:bodyPr>
            <a:normAutofit/>
          </a:bodyPr>
          <a:lstStyle/>
          <a:p>
            <a:pPr marL="457200" indent="-457200">
              <a:buAutoNum type="alphaUcPeriod"/>
            </a:pPr>
            <a:r>
              <a:rPr lang="en-US" sz="2000" dirty="0">
                <a:solidFill>
                  <a:srgbClr val="000000">
                    <a:alpha val="100000"/>
                  </a:srgbClr>
                </a:solidFill>
                <a:latin typeface="Calibri"/>
              </a:rPr>
              <a:t>Bicuspid aortic valve</a:t>
            </a:r>
          </a:p>
          <a:p>
            <a:pPr marL="457200" indent="-457200">
              <a:buAutoNum type="alphaUcPeriod"/>
            </a:pPr>
            <a:r>
              <a:rPr lang="en-US" sz="2000" dirty="0">
                <a:solidFill>
                  <a:srgbClr val="000000">
                    <a:alpha val="100000"/>
                  </a:srgbClr>
                </a:solidFill>
                <a:latin typeface="Calibri"/>
              </a:rPr>
              <a:t>Coronary artery thrombosis</a:t>
            </a:r>
          </a:p>
          <a:p>
            <a:pPr marL="457200" indent="-457200">
              <a:buAutoNum type="alphaUcPeriod"/>
            </a:pPr>
            <a:r>
              <a:rPr lang="en-US" sz="2000" dirty="0">
                <a:solidFill>
                  <a:srgbClr val="000000">
                    <a:alpha val="100000"/>
                  </a:srgbClr>
                </a:solidFill>
                <a:latin typeface="Calibri"/>
              </a:rPr>
              <a:t>Left atrial </a:t>
            </a:r>
            <a:r>
              <a:rPr lang="en-US" sz="2000" dirty="0" err="1">
                <a:solidFill>
                  <a:srgbClr val="000000">
                    <a:alpha val="100000"/>
                  </a:srgbClr>
                </a:solidFill>
                <a:latin typeface="Calibri"/>
              </a:rPr>
              <a:t>myxoma</a:t>
            </a:r>
            <a:endParaRPr lang="en-US" sz="2000" dirty="0">
              <a:solidFill>
                <a:srgbClr val="000000">
                  <a:alpha val="100000"/>
                </a:srgbClr>
              </a:solidFill>
              <a:latin typeface="Calibri"/>
            </a:endParaRPr>
          </a:p>
          <a:p>
            <a:pPr marL="457200" indent="-457200">
              <a:buAutoNum type="alphaUcPeriod"/>
            </a:pPr>
            <a:r>
              <a:rPr lang="en-US" sz="2000" dirty="0">
                <a:solidFill>
                  <a:srgbClr val="000000">
                    <a:alpha val="100000"/>
                  </a:srgbClr>
                </a:solidFill>
                <a:latin typeface="Calibri"/>
              </a:rPr>
              <a:t>Mitral valve stenosis</a:t>
            </a:r>
          </a:p>
          <a:p>
            <a:pPr marL="457200" indent="-457200">
              <a:buAutoNum type="alphaUcPeriod"/>
            </a:pPr>
            <a:r>
              <a:rPr lang="en-US" sz="2000" dirty="0">
                <a:solidFill>
                  <a:srgbClr val="000000">
                    <a:alpha val="100000"/>
                  </a:srgbClr>
                </a:solidFill>
                <a:latin typeface="Calibri"/>
              </a:rPr>
              <a:t>Pericardial effusion</a:t>
            </a: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460545" cy="646331"/>
          </a:xfrm>
          <a:prstGeom prst="rect">
            <a:avLst/>
          </a:prstGeom>
          <a:noFill/>
        </p:spPr>
        <p:txBody>
          <a:bodyPr wrap="none" rtlCol="0">
            <a:spAutoFit/>
          </a:bodyPr>
          <a:lstStyle/>
          <a:p>
            <a:r>
              <a:rPr lang="en-US" sz="3600" dirty="0">
                <a:solidFill>
                  <a:schemeClr val="bg1"/>
                </a:solidFill>
              </a:rPr>
              <a:t>Question 11</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207925" y="413385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2277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84704" y="533400"/>
            <a:ext cx="11440307" cy="2501900"/>
          </a:xfrm>
        </p:spPr>
        <p:txBody>
          <a:bodyPr/>
          <a:lstStyle/>
          <a:p>
            <a:pPr algn="l"/>
            <a:r>
              <a:rPr lang="en-US" sz="2400" dirty="0">
                <a:solidFill>
                  <a:srgbClr val="000000">
                    <a:alpha val="100000"/>
                  </a:srgbClr>
                </a:solidFill>
                <a:latin typeface="Calibri"/>
              </a:rPr>
              <a:t>A 43-year-old woman with Marfan syndrome suffers a dissecting aneurysm of the aortic arch and expires. An abnormal mitral valve is noted at autopsy (shown in the image). Patients with this valve disorder are at greater risk for developing which of the following conditions?</a:t>
            </a: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284704" y="3124200"/>
            <a:ext cx="7411496" cy="5328592"/>
          </a:xfrm>
        </p:spPr>
        <p:txBody>
          <a:bodyPr>
            <a:normAutofit/>
          </a:bodyPr>
          <a:lstStyle/>
          <a:p>
            <a:pPr marL="457200" indent="-457200">
              <a:buAutoNum type="alphaUcPeriod"/>
            </a:pPr>
            <a:r>
              <a:rPr lang="en-US" sz="2400" dirty="0">
                <a:solidFill>
                  <a:srgbClr val="000000">
                    <a:alpha val="100000"/>
                  </a:srgbClr>
                </a:solidFill>
                <a:latin typeface="Calibri"/>
              </a:rPr>
              <a:t>Cardiac tamponade</a:t>
            </a:r>
          </a:p>
          <a:p>
            <a:pPr marL="457200" indent="-457200">
              <a:buAutoNum type="alphaUcPeriod"/>
            </a:pPr>
            <a:r>
              <a:rPr lang="en-US" sz="2400" dirty="0">
                <a:solidFill>
                  <a:srgbClr val="000000">
                    <a:alpha val="100000"/>
                  </a:srgbClr>
                </a:solidFill>
                <a:latin typeface="Calibri"/>
              </a:rPr>
              <a:t>Cerebral embolism</a:t>
            </a:r>
          </a:p>
          <a:p>
            <a:pPr marL="457200" indent="-457200">
              <a:buAutoNum type="alphaUcPeriod"/>
            </a:pPr>
            <a:r>
              <a:rPr lang="en-US" sz="2400" dirty="0">
                <a:solidFill>
                  <a:srgbClr val="000000">
                    <a:alpha val="100000"/>
                  </a:srgbClr>
                </a:solidFill>
                <a:latin typeface="Calibri"/>
              </a:rPr>
              <a:t>Dressler syndrome</a:t>
            </a:r>
          </a:p>
          <a:p>
            <a:pPr marL="457200" indent="-457200">
              <a:buAutoNum type="alphaUcPeriod"/>
            </a:pPr>
            <a:r>
              <a:rPr lang="en-US" sz="2400" dirty="0" err="1">
                <a:solidFill>
                  <a:srgbClr val="000000">
                    <a:alpha val="100000"/>
                  </a:srgbClr>
                </a:solidFill>
                <a:latin typeface="Calibri"/>
              </a:rPr>
              <a:t>Libman</a:t>
            </a:r>
            <a:r>
              <a:rPr lang="en-US" sz="2400" dirty="0">
                <a:solidFill>
                  <a:srgbClr val="000000">
                    <a:alpha val="100000"/>
                  </a:srgbClr>
                </a:solidFill>
                <a:latin typeface="Calibri"/>
              </a:rPr>
              <a:t>-Sacks endocarditis</a:t>
            </a:r>
          </a:p>
          <a:p>
            <a:pPr marL="457200" indent="-457200">
              <a:buAutoNum type="alphaUcPeriod"/>
            </a:pPr>
            <a:r>
              <a:rPr lang="en-US" sz="2400" dirty="0">
                <a:solidFill>
                  <a:srgbClr val="000000">
                    <a:alpha val="100000"/>
                  </a:srgbClr>
                </a:solidFill>
                <a:latin typeface="Calibri"/>
              </a:rPr>
              <a:t>Ventricular aneurysm</a:t>
            </a:r>
            <a:br>
              <a:rPr lang="en-US" sz="2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2</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0" y="365760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116163"/>
            <a:ext cx="2971800" cy="388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10">
            <a:extLst>
              <a:ext uri="{28A0092B-C50C-407E-A947-70E740481C1C}">
                <a14:useLocalDpi xmlns:a14="http://schemas.microsoft.com/office/drawing/2010/main" val="0"/>
              </a:ext>
            </a:extLst>
          </a:blip>
          <a:srcRect l="48357" r="2817"/>
          <a:stretch>
            <a:fillRect/>
          </a:stretch>
        </p:blipFill>
        <p:spPr bwMode="auto">
          <a:xfrm>
            <a:off x="8077200" y="2116163"/>
            <a:ext cx="3501796" cy="245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80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0" y="-21771"/>
            <a:ext cx="11620500" cy="707886"/>
          </a:xfrm>
          <a:prstGeom prst="rect">
            <a:avLst/>
          </a:prstGeom>
          <a:noFill/>
        </p:spPr>
        <p:txBody>
          <a:bodyPr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60715"/>
            <a:ext cx="11683887" cy="4139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92599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1" y="1371600"/>
            <a:ext cx="5845964" cy="4459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71" y="1371600"/>
            <a:ext cx="5974729" cy="4429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446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6096000" cy="393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609600"/>
            <a:ext cx="4115423" cy="325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264843"/>
            <a:ext cx="3562350" cy="302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673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7090-AF46-7EE5-407D-DEFE137D13C5}"/>
              </a:ext>
            </a:extLst>
          </p:cNvPr>
          <p:cNvSpPr>
            <a:spLocks noGrp="1"/>
          </p:cNvSpPr>
          <p:nvPr>
            <p:ph type="title"/>
          </p:nvPr>
        </p:nvSpPr>
        <p:spPr/>
        <p:txBody>
          <a:bodyPr/>
          <a:lstStyle/>
          <a:p>
            <a:r>
              <a:rPr lang="en-US" dirty="0"/>
              <a:t>Questions?</a:t>
            </a:r>
          </a:p>
        </p:txBody>
      </p:sp>
      <p:sp>
        <p:nvSpPr>
          <p:cNvPr id="3" name="TextBox 2">
            <a:extLst>
              <a:ext uri="{FF2B5EF4-FFF2-40B4-BE49-F238E27FC236}">
                <a16:creationId xmlns:a16="http://schemas.microsoft.com/office/drawing/2014/main" id="{39DDC4AB-A208-B473-CC05-D88180551848}"/>
              </a:ext>
            </a:extLst>
          </p:cNvPr>
          <p:cNvSpPr txBox="1"/>
          <p:nvPr/>
        </p:nvSpPr>
        <p:spPr>
          <a:xfrm>
            <a:off x="4062557" y="3124200"/>
            <a:ext cx="3315203" cy="923330"/>
          </a:xfrm>
          <a:prstGeom prst="rect">
            <a:avLst/>
          </a:prstGeom>
          <a:noFill/>
        </p:spPr>
        <p:txBody>
          <a:bodyPr wrap="none" rtlCol="0">
            <a:spAutoFit/>
          </a:bodyPr>
          <a:lstStyle/>
          <a:p>
            <a:r>
              <a:rPr lang="en-US" sz="5400" dirty="0"/>
              <a:t>Thank you!</a:t>
            </a:r>
          </a:p>
        </p:txBody>
      </p:sp>
    </p:spTree>
    <p:extLst>
      <p:ext uri="{BB962C8B-B14F-4D97-AF65-F5344CB8AC3E}">
        <p14:creationId xmlns:p14="http://schemas.microsoft.com/office/powerpoint/2010/main" val="1696142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4733925"/>
          <a:chOff x="285750" y="95250"/>
          <a:chExt cx="11906250" cy="4733925"/>
        </a:xfrm>
      </p:grpSpPr>
      <p:sp>
        <p:nvSpPr>
          <p:cNvPr id="7" name="Title 1">
            <a:extLst>
              <a:ext uri="{FF2B5EF4-FFF2-40B4-BE49-F238E27FC236}">
                <a16:creationId xmlns:a16="http://schemas.microsoft.com/office/drawing/2014/main" id="{B1988760-5F42-0F0E-8B0E-D0E5EAC63BDA}"/>
              </a:ext>
            </a:extLst>
          </p:cNvPr>
          <p:cNvSpPr txBox="1">
            <a:spLocks/>
          </p:cNvSpPr>
          <p:nvPr/>
        </p:nvSpPr>
        <p:spPr>
          <a:xfrm>
            <a:off x="6" y="0"/>
            <a:ext cx="11440307" cy="633046"/>
          </a:xfrm>
          <a:prstGeom prst="rect">
            <a:avLst/>
          </a:prstGeom>
        </p:spPr>
        <p:txBody>
          <a:bodyPr/>
          <a:lstStyle>
            <a:lvl1pPr algn="ctr" defTabSz="914377" rtl="0" eaLnBrk="1" latinLnBrk="0" hangingPunct="1">
              <a:spcBef>
                <a:spcPct val="0"/>
              </a:spcBef>
              <a:buNone/>
              <a:defRPr sz="4000" kern="1200">
                <a:solidFill>
                  <a:schemeClr val="bg1"/>
                </a:solidFill>
                <a:latin typeface="+mj-lt"/>
                <a:ea typeface="EB Garamond" pitchFamily="2" charset="0"/>
                <a:cs typeface="EB Garamond" pitchFamily="2" charset="0"/>
              </a:defRPr>
            </a:lvl1pPr>
          </a:lstStyle>
          <a:p>
            <a:r>
              <a:rPr lang="en-US"/>
              <a:t>Explanations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519" y="990600"/>
            <a:ext cx="5563794" cy="262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388" y="4419600"/>
            <a:ext cx="11357112" cy="184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914400"/>
            <a:ext cx="4326320" cy="331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02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4733925"/>
          <a:chOff x="285750" y="95250"/>
          <a:chExt cx="11906250" cy="4733925"/>
        </a:xfrm>
      </p:grpSpPr>
      <p:sp>
        <p:nvSpPr>
          <p:cNvPr id="7" name="Title 1">
            <a:extLst>
              <a:ext uri="{FF2B5EF4-FFF2-40B4-BE49-F238E27FC236}">
                <a16:creationId xmlns:a16="http://schemas.microsoft.com/office/drawing/2014/main" id="{B1988760-5F42-0F0E-8B0E-D0E5EAC63BDA}"/>
              </a:ext>
            </a:extLst>
          </p:cNvPr>
          <p:cNvSpPr txBox="1">
            <a:spLocks/>
          </p:cNvSpPr>
          <p:nvPr/>
        </p:nvSpPr>
        <p:spPr>
          <a:xfrm>
            <a:off x="6" y="0"/>
            <a:ext cx="11440307" cy="633046"/>
          </a:xfrm>
          <a:prstGeom prst="rect">
            <a:avLst/>
          </a:prstGeom>
        </p:spPr>
        <p:txBody>
          <a:bodyPr/>
          <a:lstStyle>
            <a:lvl1pPr algn="ctr" defTabSz="914377" rtl="0" eaLnBrk="1" latinLnBrk="0" hangingPunct="1">
              <a:spcBef>
                <a:spcPct val="0"/>
              </a:spcBef>
              <a:buNone/>
              <a:defRPr sz="4000" kern="1200">
                <a:solidFill>
                  <a:schemeClr val="bg1"/>
                </a:solidFill>
                <a:latin typeface="+mj-lt"/>
                <a:ea typeface="EB Garamond" pitchFamily="2" charset="0"/>
                <a:cs typeface="EB Garamond" pitchFamily="2" charset="0"/>
              </a:defRPr>
            </a:lvl1pPr>
          </a:lstStyle>
          <a:p>
            <a:r>
              <a:rPr lang="en-US"/>
              <a:t>Explanations</a:t>
            </a:r>
            <a:endParaRPr lang="en-US" dirty="0"/>
          </a:p>
        </p:txBody>
      </p:sp>
      <p:pic>
        <p:nvPicPr>
          <p:cNvPr id="5" name="Picture 4">
            <a:extLst>
              <a:ext uri="{FF2B5EF4-FFF2-40B4-BE49-F238E27FC236}">
                <a16:creationId xmlns:a16="http://schemas.microsoft.com/office/drawing/2014/main" id="{68E2CEA0-FAFF-6FF7-1D04-88DC43F57A3A}"/>
              </a:ext>
            </a:extLst>
          </p:cNvPr>
          <p:cNvPicPr>
            <a:picLocks noChangeAspect="1"/>
          </p:cNvPicPr>
          <p:nvPr/>
        </p:nvPicPr>
        <p:blipFill>
          <a:blip r:embed="rId2"/>
          <a:stretch>
            <a:fillRect/>
          </a:stretch>
        </p:blipFill>
        <p:spPr>
          <a:xfrm>
            <a:off x="142406" y="949569"/>
            <a:ext cx="5814602" cy="4318486"/>
          </a:xfrm>
          <a:prstGeom prst="rect">
            <a:avLst/>
          </a:prstGeom>
        </p:spPr>
      </p:pic>
      <p:pic>
        <p:nvPicPr>
          <p:cNvPr id="8" name="Picture 7">
            <a:extLst>
              <a:ext uri="{FF2B5EF4-FFF2-40B4-BE49-F238E27FC236}">
                <a16:creationId xmlns:a16="http://schemas.microsoft.com/office/drawing/2014/main" id="{319445FD-4FE1-AD41-3C3F-0A42D274DDDC}"/>
              </a:ext>
            </a:extLst>
          </p:cNvPr>
          <p:cNvPicPr>
            <a:picLocks noChangeAspect="1"/>
          </p:cNvPicPr>
          <p:nvPr/>
        </p:nvPicPr>
        <p:blipFill>
          <a:blip r:embed="rId3"/>
          <a:stretch>
            <a:fillRect/>
          </a:stretch>
        </p:blipFill>
        <p:spPr>
          <a:xfrm>
            <a:off x="6157129" y="927798"/>
            <a:ext cx="5900839" cy="4166086"/>
          </a:xfrm>
          <a:prstGeom prst="rect">
            <a:avLst/>
          </a:prstGeom>
        </p:spPr>
      </p:pic>
    </p:spTree>
    <p:extLst>
      <p:ext uri="{BB962C8B-B14F-4D97-AF65-F5344CB8AC3E}">
        <p14:creationId xmlns:p14="http://schemas.microsoft.com/office/powerpoint/2010/main" val="2224599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225111" y="304800"/>
            <a:ext cx="11966889" cy="3124200"/>
          </a:xfrm>
        </p:spPr>
        <p:txBody>
          <a:bodyPr/>
          <a:lstStyle/>
          <a:p>
            <a:pPr algn="l"/>
            <a:r>
              <a:rPr lang="en-US" sz="2000" dirty="0">
                <a:solidFill>
                  <a:srgbClr val="000000">
                    <a:alpha val="100000"/>
                  </a:srgbClr>
                </a:solidFill>
                <a:latin typeface="Calibri"/>
              </a:rPr>
              <a:t>A 45-year-old male immigrant from Haiti presents with a 3-week history of difficulty breathing, chest pain, and abdominal discomfort. Physical examination shows hepatomegaly, ascites, and 2+ pitting edema of the legs. The patient was diagnosed with active pulmonary tuberculosis 2 years before. Cardiac auscultation reveals a pericardial friction rub and respiratory crackles in at the bases of both lungs. An X-ray film of the chest shows an enlarged cardiac silhouette without visible borders. The patient eventually dies and the heart at autopsy is shown in the image. What is the most likely underlying cause of death in this patient?</a:t>
            </a: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318737" y="3749204"/>
            <a:ext cx="7411496" cy="5328592"/>
          </a:xfrm>
        </p:spPr>
        <p:txBody>
          <a:bodyPr>
            <a:normAutofit/>
          </a:bodyPr>
          <a:lstStyle/>
          <a:p>
            <a:pPr marL="457200" indent="-457200">
              <a:buAutoNum type="alphaUcPeriod"/>
            </a:pPr>
            <a:r>
              <a:rPr lang="en-US" sz="2400" dirty="0">
                <a:solidFill>
                  <a:srgbClr val="000000">
                    <a:alpha val="100000"/>
                  </a:srgbClr>
                </a:solidFill>
                <a:latin typeface="Calibri"/>
              </a:rPr>
              <a:t>Viral myocarditis</a:t>
            </a:r>
          </a:p>
          <a:p>
            <a:pPr marL="457200" indent="-457200">
              <a:buAutoNum type="alphaUcPeriod"/>
            </a:pPr>
            <a:r>
              <a:rPr lang="en-US" sz="2400" dirty="0">
                <a:solidFill>
                  <a:srgbClr val="000000">
                    <a:alpha val="100000"/>
                  </a:srgbClr>
                </a:solidFill>
                <a:latin typeface="Calibri"/>
              </a:rPr>
              <a:t>Infective endocarditis</a:t>
            </a:r>
          </a:p>
          <a:p>
            <a:pPr marL="457200" indent="-457200">
              <a:buAutoNum type="alphaUcPeriod"/>
            </a:pPr>
            <a:r>
              <a:rPr lang="en-US" sz="2400" dirty="0">
                <a:solidFill>
                  <a:srgbClr val="000000">
                    <a:alpha val="100000"/>
                  </a:srgbClr>
                </a:solidFill>
                <a:latin typeface="Calibri"/>
              </a:rPr>
              <a:t>Restrictive cardiomyopathy</a:t>
            </a:r>
          </a:p>
          <a:p>
            <a:pPr marL="457200" indent="-457200">
              <a:buAutoNum type="alphaUcPeriod"/>
            </a:pPr>
            <a:r>
              <a:rPr lang="en-US" sz="2400" dirty="0">
                <a:solidFill>
                  <a:srgbClr val="000000">
                    <a:alpha val="100000"/>
                  </a:srgbClr>
                </a:solidFill>
                <a:latin typeface="Calibri"/>
              </a:rPr>
              <a:t>Rheumatic heart disease</a:t>
            </a:r>
          </a:p>
          <a:p>
            <a:pPr marL="457200" indent="-457200">
              <a:buFont typeface="Arial" pitchFamily="34" charset="0"/>
              <a:buAutoNum type="alphaUcPeriod"/>
            </a:pPr>
            <a:r>
              <a:rPr lang="en-US" sz="2400" dirty="0">
                <a:solidFill>
                  <a:srgbClr val="000000">
                    <a:alpha val="100000"/>
                  </a:srgbClr>
                </a:solidFill>
                <a:latin typeface="Calibri"/>
              </a:rPr>
              <a:t>Constrictive pericarditis</a:t>
            </a:r>
            <a:br>
              <a:rPr lang="en-US" sz="2400" dirty="0"/>
            </a:br>
            <a:br>
              <a:rPr lang="en-US" sz="2400" dirty="0"/>
            </a:br>
            <a:br>
              <a:rPr lang="en-US" sz="1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3</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21912" y="5562600"/>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2667000"/>
            <a:ext cx="2743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25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8839200" y="-76200"/>
            <a:ext cx="11620500" cy="400050"/>
          </a:xfrm>
          <a:prstGeom prst="rect">
            <a:avLst/>
          </a:prstGeom>
          <a:noFill/>
        </p:spPr>
        <p:txBody>
          <a:bodyPr lIns="91440" tIns="45720" rIns="91440" bIns="45720" rtlCol="0">
            <a:spAutoFit/>
          </a:bodyPr>
          <a:lstStyle/>
          <a:p>
            <a:pPr marL="0" marR="0" lvl="0" indent="0" algn="r" fontAlgn="base">
              <a:lnSpc>
                <a:spcPct val="100000"/>
              </a:lnSpc>
            </a:pPr>
            <a:r>
              <a:rPr lang="en-US" sz="4000" b="1" u="none" spc="0" dirty="0">
                <a:solidFill>
                  <a:srgbClr val="00AAFF">
                    <a:alpha val="100000"/>
                  </a:srgbClr>
                </a:solidFill>
                <a:latin typeface="Calibri"/>
              </a:rPr>
              <a:t>Explanation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5867400" cy="3892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990600"/>
            <a:ext cx="6096000" cy="332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88215"/>
            <a:ext cx="9298939" cy="1243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7116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PChart">
            <a:extLst>
              <a:ext uri="{FF2B5EF4-FFF2-40B4-BE49-F238E27FC236}">
                <a16:creationId xmlns:a16="http://schemas.microsoft.com/office/drawing/2014/main" id="{6E61455C-B17A-1527-D4A8-DBD18789E47D}"/>
              </a:ext>
            </a:extLst>
          </p:cNvPr>
          <p:cNvSpPr/>
          <p:nvPr>
            <p:custDataLst>
              <p:tags r:id="rId2"/>
            </p:custDataLst>
          </p:nvPr>
        </p:nvSpPr>
        <p:spPr>
          <a:xfrm>
            <a:off x="10058400" y="4115637"/>
            <a:ext cx="2222500" cy="1981200"/>
          </a:xfrm>
          <a:prstGeom prst="rect">
            <a:avLst/>
          </a:prstGeom>
          <a:blipFill>
            <a:blip r:embed="rId7"/>
            <a:stretch>
              <a:fillRect/>
            </a:stretch>
          </a:blip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a:extLst>
              <a:ext uri="{FF2B5EF4-FFF2-40B4-BE49-F238E27FC236}">
                <a16:creationId xmlns:a16="http://schemas.microsoft.com/office/drawing/2014/main" id="{EA57CEC1-5670-0D88-6A32-918640F586B3}"/>
              </a:ext>
            </a:extLst>
          </p:cNvPr>
          <p:cNvSpPr>
            <a:spLocks noGrp="1"/>
          </p:cNvSpPr>
          <p:nvPr>
            <p:ph type="title"/>
          </p:nvPr>
        </p:nvSpPr>
        <p:spPr>
          <a:xfrm>
            <a:off x="40333" y="679868"/>
            <a:ext cx="12024667" cy="3092869"/>
          </a:xfrm>
        </p:spPr>
        <p:txBody>
          <a:bodyPr/>
          <a:lstStyle/>
          <a:p>
            <a:pPr lvl="0" algn="l"/>
            <a:r>
              <a:rPr lang="en-US" sz="2400" dirty="0">
                <a:solidFill>
                  <a:srgbClr val="000000">
                    <a:alpha val="100000"/>
                  </a:srgbClr>
                </a:solidFill>
                <a:latin typeface="Calibri"/>
              </a:rPr>
              <a:t>A 45-year-old man with a long history of alcohol abuse  underwent heart transplantation for low output heart failure that was unresponsive to medical treatment. The affected heart at autopsy is shown in the image. It weighs 950 g (normal up to 350 g) and shows no evidence of coronary artery atherosclerosis. Histologically, the myocardium demonstrates hypertrophic myocytes and foci of myocardial fibrosis but no evidence of inflammation or </a:t>
            </a:r>
            <a:r>
              <a:rPr lang="en-US" sz="2400" dirty="0" err="1">
                <a:solidFill>
                  <a:srgbClr val="000000">
                    <a:alpha val="100000"/>
                  </a:srgbClr>
                </a:solidFill>
                <a:latin typeface="Calibri"/>
              </a:rPr>
              <a:t>myofiber</a:t>
            </a:r>
            <a:r>
              <a:rPr lang="en-US" sz="2400" dirty="0">
                <a:solidFill>
                  <a:srgbClr val="000000">
                    <a:alpha val="100000"/>
                  </a:srgbClr>
                </a:solidFill>
                <a:latin typeface="Calibri"/>
              </a:rPr>
              <a:t> disarray. Which of the following is the most likely diagnosis?</a:t>
            </a:r>
            <a:br>
              <a:rPr lang="en-US" sz="2400" dirty="0"/>
            </a:br>
            <a:br>
              <a:rPr lang="en-US" sz="1100" dirty="0"/>
            </a:br>
            <a:br>
              <a:rPr lang="en-US" sz="2400" dirty="0"/>
            </a:br>
            <a:endParaRPr lang="en-US" sz="2400" dirty="0"/>
          </a:p>
        </p:txBody>
      </p:sp>
      <p:sp>
        <p:nvSpPr>
          <p:cNvPr id="3" name="TPAnswers" title="Answer Text">
            <a:extLst>
              <a:ext uri="{FF2B5EF4-FFF2-40B4-BE49-F238E27FC236}">
                <a16:creationId xmlns:a16="http://schemas.microsoft.com/office/drawing/2014/main" id="{BAC2A3F0-E25A-D461-41BA-D9F2C8EE6331}"/>
              </a:ext>
            </a:extLst>
          </p:cNvPr>
          <p:cNvSpPr>
            <a:spLocks noGrp="1"/>
          </p:cNvSpPr>
          <p:nvPr>
            <p:ph type="body" idx="1"/>
            <p:custDataLst>
              <p:tags r:id="rId3"/>
            </p:custDataLst>
          </p:nvPr>
        </p:nvSpPr>
        <p:spPr>
          <a:xfrm>
            <a:off x="424117" y="3276600"/>
            <a:ext cx="7411496" cy="5328592"/>
          </a:xfrm>
        </p:spPr>
        <p:txBody>
          <a:bodyPr>
            <a:normAutofit/>
          </a:bodyPr>
          <a:lstStyle/>
          <a:p>
            <a:pPr marL="457200" indent="-457200">
              <a:buAutoNum type="alphaUcPeriod"/>
            </a:pPr>
            <a:r>
              <a:rPr lang="en-US" sz="2400" dirty="0">
                <a:solidFill>
                  <a:srgbClr val="000000">
                    <a:alpha val="100000"/>
                  </a:srgbClr>
                </a:solidFill>
                <a:latin typeface="Calibri"/>
              </a:rPr>
              <a:t>Cardiac amyloidosis</a:t>
            </a:r>
          </a:p>
          <a:p>
            <a:pPr marL="457200" indent="-457200">
              <a:buAutoNum type="alphaUcPeriod"/>
            </a:pPr>
            <a:r>
              <a:rPr lang="en-US" sz="2400" dirty="0">
                <a:solidFill>
                  <a:srgbClr val="000000">
                    <a:alpha val="100000"/>
                  </a:srgbClr>
                </a:solidFill>
                <a:latin typeface="Calibri"/>
              </a:rPr>
              <a:t>Dilated cardiomyopathy</a:t>
            </a:r>
          </a:p>
          <a:p>
            <a:pPr marL="457200" indent="-457200">
              <a:buAutoNum type="alphaUcPeriod"/>
            </a:pPr>
            <a:r>
              <a:rPr lang="en-US" sz="2400" dirty="0">
                <a:solidFill>
                  <a:srgbClr val="000000">
                    <a:alpha val="100000"/>
                  </a:srgbClr>
                </a:solidFill>
                <a:latin typeface="Calibri"/>
              </a:rPr>
              <a:t>Hypertrophic cardiomyopathy</a:t>
            </a:r>
          </a:p>
          <a:p>
            <a:pPr marL="457200" indent="-457200">
              <a:buAutoNum type="alphaUcPeriod"/>
            </a:pPr>
            <a:r>
              <a:rPr lang="en-US" sz="2400" dirty="0">
                <a:solidFill>
                  <a:srgbClr val="000000">
                    <a:alpha val="100000"/>
                  </a:srgbClr>
                </a:solidFill>
                <a:latin typeface="Calibri"/>
              </a:rPr>
              <a:t>Restrictive cardiomyopathy</a:t>
            </a:r>
          </a:p>
          <a:p>
            <a:pPr marL="457200" indent="-457200">
              <a:buAutoNum type="alphaUcPeriod"/>
            </a:pPr>
            <a:r>
              <a:rPr lang="en-US" sz="2400" dirty="0">
                <a:solidFill>
                  <a:srgbClr val="000000">
                    <a:alpha val="100000"/>
                  </a:srgbClr>
                </a:solidFill>
                <a:latin typeface="Calibri"/>
              </a:rPr>
              <a:t>Ventricular aneurysm</a:t>
            </a:r>
            <a:br>
              <a:rPr lang="en-US" sz="2400" dirty="0"/>
            </a:br>
            <a:endParaRPr lang="en-US" sz="2400" dirty="0"/>
          </a:p>
        </p:txBody>
      </p:sp>
      <p:sp>
        <p:nvSpPr>
          <p:cNvPr id="4" name="TPPolling" title="Polling Shape">
            <a:extLst>
              <a:ext uri="{FF2B5EF4-FFF2-40B4-BE49-F238E27FC236}">
                <a16:creationId xmlns:a16="http://schemas.microsoft.com/office/drawing/2014/main" id="{1600F659-18D8-9750-CEB4-14373CAE7DA6}"/>
              </a:ext>
            </a:extLst>
          </p:cNvPr>
          <p:cNvSpPr/>
          <p:nvPr/>
        </p:nvSpPr>
        <p:spPr>
          <a:xfrm>
            <a:off x="0" y="0"/>
            <a:ext cx="12700" cy="12700"/>
          </a:xfrm>
          <a:prstGeom prst="rect">
            <a:avLst/>
          </a:prstGeom>
          <a:solidFill>
            <a:schemeClr val="accent1">
              <a:alpha val="10000"/>
            </a:schemeClr>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TPCountdown" title="Countdown Timer">
            <a:extLst>
              <a:ext uri="{FF2B5EF4-FFF2-40B4-BE49-F238E27FC236}">
                <a16:creationId xmlns:a16="http://schemas.microsoft.com/office/drawing/2014/main" id="{9A6A99D6-EEDF-9A23-5F76-8AB31D4EB023}"/>
              </a:ext>
            </a:extLst>
          </p:cNvPr>
          <p:cNvGrpSpPr>
            <a:grpSpLocks noChangeAspect="1"/>
          </p:cNvGrpSpPr>
          <p:nvPr>
            <p:custDataLst>
              <p:tags r:id="rId4"/>
            </p:custDataLst>
          </p:nvPr>
        </p:nvGrpSpPr>
        <p:grpSpPr>
          <a:xfrm>
            <a:off x="11430000" y="6096000"/>
            <a:ext cx="635000" cy="635000"/>
            <a:chOff x="8318500" y="6032500"/>
            <a:chExt cx="635000" cy="635000"/>
          </a:xfrm>
        </p:grpSpPr>
        <p:sp>
          <p:nvSpPr>
            <p:cNvPr id="14" name="CountdownShape">
              <a:extLst>
                <a:ext uri="{FF2B5EF4-FFF2-40B4-BE49-F238E27FC236}">
                  <a16:creationId xmlns:a16="http://schemas.microsoft.com/office/drawing/2014/main" id="{78402EE0-C57C-09F1-3E0E-04A6C6CFD56F}"/>
                </a:ext>
              </a:extLst>
            </p:cNvPr>
            <p:cNvSpPr/>
            <p:nvPr/>
          </p:nvSpPr>
          <p:spPr>
            <a:xfrm>
              <a:off x="8318500" y="6032500"/>
              <a:ext cx="635000" cy="635000"/>
            </a:xfrm>
            <a:prstGeom prst="bevel">
              <a:avLst/>
            </a:prstGeom>
            <a:solidFill>
              <a:schemeClr val="accent1"/>
            </a:solidFill>
            <a:ln>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untdownText">
              <a:extLst>
                <a:ext uri="{FF2B5EF4-FFF2-40B4-BE49-F238E27FC236}">
                  <a16:creationId xmlns:a16="http://schemas.microsoft.com/office/drawing/2014/main" id="{9DBCD9A8-74F6-A558-BC10-741294A067F8}"/>
                </a:ext>
              </a:extLst>
            </p:cNvPr>
            <p:cNvSpPr txBox="1"/>
            <p:nvPr/>
          </p:nvSpPr>
          <p:spPr>
            <a:xfrm>
              <a:off x="8318500" y="6032500"/>
              <a:ext cx="635000" cy="635000"/>
            </a:xfrm>
            <a:prstGeom prst="rect">
              <a:avLst/>
            </a:prstGeom>
            <a:blipFill>
              <a:blip r:embed="rId8"/>
              <a:stretch>
                <a:fillRect/>
              </a:stretch>
            </a:blipFill>
          </p:spPr>
          <p:txBody>
            <a:bodyPr vert="horz" rtlCol="0" anchor="ctr" anchorCtr="1">
              <a:noAutofit/>
            </a:bodyPr>
            <a:lstStyle/>
            <a:p>
              <a:pPr algn="ctr"/>
              <a:endParaRPr lang="en-US" b="1">
                <a:latin typeface="Segoe UI" panose="020B0502040204020203" pitchFamily="34" charset="0"/>
              </a:endParaRPr>
            </a:p>
          </p:txBody>
        </p:sp>
      </p:grpSp>
      <p:sp>
        <p:nvSpPr>
          <p:cNvPr id="17" name="TextBox 16">
            <a:extLst>
              <a:ext uri="{FF2B5EF4-FFF2-40B4-BE49-F238E27FC236}">
                <a16:creationId xmlns:a16="http://schemas.microsoft.com/office/drawing/2014/main" id="{75F7B9EF-8746-CA15-7E73-EDD6A9FD7A33}"/>
              </a:ext>
            </a:extLst>
          </p:cNvPr>
          <p:cNvSpPr txBox="1"/>
          <p:nvPr/>
        </p:nvSpPr>
        <p:spPr>
          <a:xfrm>
            <a:off x="250372" y="6350"/>
            <a:ext cx="2226507" cy="646331"/>
          </a:xfrm>
          <a:prstGeom prst="rect">
            <a:avLst/>
          </a:prstGeom>
          <a:noFill/>
        </p:spPr>
        <p:txBody>
          <a:bodyPr wrap="none" rtlCol="0">
            <a:spAutoFit/>
          </a:bodyPr>
          <a:lstStyle/>
          <a:p>
            <a:r>
              <a:rPr lang="en-US" sz="3600" dirty="0">
                <a:solidFill>
                  <a:schemeClr val="bg1"/>
                </a:solidFill>
              </a:rPr>
              <a:t>Question 4</a:t>
            </a:r>
          </a:p>
        </p:txBody>
      </p:sp>
      <p:sp>
        <p:nvSpPr>
          <p:cNvPr id="18" name="CAI1" title="Correct Answer Indicator">
            <a:extLst>
              <a:ext uri="{FF2B5EF4-FFF2-40B4-BE49-F238E27FC236}">
                <a16:creationId xmlns:a16="http://schemas.microsoft.com/office/drawing/2014/main" id="{DBDCDE9D-4F1E-023D-BFDF-7B009BBD1BDD}"/>
              </a:ext>
            </a:extLst>
          </p:cNvPr>
          <p:cNvSpPr/>
          <p:nvPr>
            <p:custDataLst>
              <p:tags r:id="rId5"/>
            </p:custDataLst>
          </p:nvPr>
        </p:nvSpPr>
        <p:spPr>
          <a:xfrm rot="10800000">
            <a:off x="88492" y="3760037"/>
            <a:ext cx="355600" cy="355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w="38100" cap="flat" cmpd="sng" algn="ctr">
            <a:noFill/>
            <a:prstDash val="solid"/>
          </a:ln>
          <a:effectLst/>
          <a:extLst>
            <a:ext uri="{91240B29-F687-4F45-9708-019B960494DF}">
              <a14:hiddenLine xmlns:a14="http://schemas.microsoft.com/office/drawing/2010/main" w="381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cv1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6224" y="2944062"/>
            <a:ext cx="4714876"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095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par>
                          <p:cTn id="15" fill="hold">
                            <p:stCondLst>
                              <p:cond delay="0"/>
                            </p:stCondLst>
                            <p:childTnLst>
                              <p:par>
                                <p:cTn id="16" presetID="1" presetClass="exit" presetSubtype="0" fill="hold" nodeType="after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285750" y="95250"/>
          <a:ext cx="11906250" cy="971550"/>
          <a:chOff x="285750" y="95250"/>
          <a:chExt cx="11906250" cy="971550"/>
        </a:xfrm>
      </p:grpSpPr>
      <p:sp>
        <p:nvSpPr>
          <p:cNvPr id="3" name="TextBox 2"/>
          <p:cNvSpPr txBox="1"/>
          <p:nvPr/>
        </p:nvSpPr>
        <p:spPr>
          <a:xfrm>
            <a:off x="152400" y="0"/>
            <a:ext cx="9906000" cy="707886"/>
          </a:xfrm>
          <a:prstGeom prst="rect">
            <a:avLst/>
          </a:prstGeom>
          <a:noFill/>
        </p:spPr>
        <p:txBody>
          <a:bodyPr wrap="square" lIns="91440" tIns="45720" rIns="91440" bIns="45720" rtlCol="0">
            <a:spAutoFit/>
          </a:bodyPr>
          <a:lstStyle/>
          <a:p>
            <a:pPr marL="0" marR="0" lvl="0" indent="0" fontAlgn="base">
              <a:lnSpc>
                <a:spcPct val="100000"/>
              </a:lnSpc>
            </a:pPr>
            <a:r>
              <a:rPr lang="en-US" sz="4000" b="1" u="none" spc="0" dirty="0">
                <a:solidFill>
                  <a:srgbClr val="00AAFF">
                    <a:alpha val="100000"/>
                  </a:srgbClr>
                </a:solidFill>
                <a:latin typeface="Calibri"/>
              </a:rPr>
              <a:t>Explanation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096962"/>
            <a:ext cx="5373176"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077029"/>
            <a:ext cx="5029635" cy="369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4823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PRESENTATIONGUID" val="87047f75-cb3c-40c6-83fc-3e20c5fd1c4d"/>
  <p:tag name="TPVERSION" val="8"/>
  <p:tag name="PPTVERSION" val="16"/>
  <p:tag name="TPOS" val="2"/>
  <p:tag name="TPLASTSAVEVERSION" val="6.4 PC"/>
  <p:tag name="TPFULLVERSION" val="8.9.5.12"/>
  <p:tag name="WASPOLLED" val="FD184007D3B14C5D96D7B49615818C52"/>
</p:tagLst>
</file>

<file path=ppt/tags/tag10.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1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719466A88E1A4EFB99AD3E1F010E2C94&lt;/guid&gt;&#10;            &lt;repollguid&gt;AC6314AE79B144B2B1F362BD4726C04A&lt;/repollguid&gt;&#10;            &lt;sourceid&gt;5A012254EF3949A29B641CBD67863B76&lt;/sourceid&gt;&#10;            &lt;narrativeguid&gt;00000000000000000000000000000000&lt;/narrativeguid&gt;&#10;            &lt;questiontext&gt;A healthy 56-year-old woman  cashier at the convenience store has noted the increasing prominence of unsightly dilated superficial veins over both lower legs for the past 5 years. Physical examination shows temperature of 37° C, pulse of 70/min, respirations of 14/min, and blood pressure of 125/85 mm Hg. There is no pain, swelling, or tenderness in either lower leg. Which of the following complications is most likely to occur as a consequence of her condition?&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Atrophy of the lower leg muscles&lt;/answertext&gt;&#10;                    &lt;valuetype&gt;-1&lt;/valuetype&gt;&#10;                &lt;/answer&gt;&#10;                &lt;answer&gt;&#10;                    &lt;guid&gt;9CEF2586840046DD8F37868D0B9061B1&lt;/guid&gt;&#10;                    &lt;answertext&gt;Disseminated intravascular coagulation&lt;/answertext&gt;&#10;                    &lt;valuetype&gt;-1&lt;/valuetype&gt;&#10;                &lt;/answer&gt;&#10;                &lt;answer&gt;&#10;                    &lt;guid&gt;61497A3ECBF44A80A747AC303F74811B&lt;/guid&gt;&#10;                    &lt;answertext&gt;Gangrenous necrosis of the lower legs&lt;/answertext&gt;&#10;                    &lt;valuetype&gt;-1&lt;/valuetype&gt;&#10;                &lt;/answer&gt;&#10;                &lt;answer&gt;&#10;                    &lt;guid&gt;7E8EBC29C2E7461F824E7DED33D584A0&lt;/guid&gt;&#10;                    &lt;answertext&gt;Pulmonary thromboembolism&lt;/answertext&gt;&#10;                    &lt;valuetype&gt;-1&lt;/valuetype&gt;&#10;                &lt;/answer&gt;&#10;                &lt;answer&gt;&#10;                    &lt;guid&gt;DAEB832E80C645098EB4B46A8E58F905&lt;/guid&gt;&#10;                    &lt;answertext&gt;Stasis dermatitis with ulceration&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1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14.xml><?xml version="1.0" encoding="utf-8"?>
<p:tagLst xmlns:a="http://schemas.openxmlformats.org/drawingml/2006/main" xmlns:r="http://schemas.openxmlformats.org/officeDocument/2006/relationships" xmlns:p="http://schemas.openxmlformats.org/presentationml/2006/main">
  <p:tag name="ZEROBASED"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1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17.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565C06D8350C43B0A29559DAE0C0D79C&lt;/guid&gt;&#10;            &lt;repollguid&gt;AC6314AE79B144B2B1F362BD4726C04A&lt;/repollguid&gt;&#10;            &lt;sourceid&gt;5A012254EF3949A29B641CBD67863B76&lt;/sourceid&gt;&#10;            &lt;narrativeguid&gt;00000000000000000000000000000000&lt;/narrativeguid&gt;&#10;            &lt;questiontext&gt;A 6-year-old previously healthy child has had increasing size of his neck for the past year. Physical examination reveals an ill-defined, soft mass deforming the left side of his neck, but no other abnormalities. Surgical resection of the 10 cm mass is attempted, but the borders of the lesion are not discrete. Pathologic examination of the resected tissue shows dilated spaces filled with milky fluid and bounded by thin connective tissue walls. Microscopically, the spaces are lined by flattened endothelium and surrounded by collagenous tissue and smooth muscle with collections of small lymphocytes. Which of the following is the most likely outcome associated with this child’s lesion?&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Distant metastases&lt;/answertext&gt;&#10;                    &lt;valuetype&gt;-1&lt;/valuetype&gt;&#10;                &lt;/answer&gt;&#10;                &lt;answer&gt;&#10;                    &lt;guid&gt;9CEF2586840046DD8F37868D0B9061B1&lt;/guid&gt;&#10;                    &lt;answertext&gt;Local recurrence&lt;/answertext&gt;&#10;                    &lt;valuetype&gt;1&lt;/valuetype&gt;&#10;                &lt;/answer&gt;&#10;                &lt;answer&gt;&#10;                    &lt;guid&gt;61497A3ECBF44A80A747AC303F74811B&lt;/guid&gt;&#10;                    &lt;answertext&gt;More neoplasms elsewhere&lt;/answertext&gt;&#10;                    &lt;valuetype&gt;-1&lt;/valuetype&gt;&#10;                &lt;/answer&gt;&#10;                &lt;answer&gt;&#10;                    &lt;guid&gt;7E8EBC29C2E7461F824E7DED33D584A0&lt;/guid&gt;&#10;                    &lt;answertext&gt;Opportunistic infection&lt;/answertext&gt;&#10;                    &lt;valuetype&gt;-1&lt;/valuetype&gt;&#10;                &lt;/answer&gt;&#10;                &lt;answer&gt;&#10;                    &lt;guid&gt;DAEB832E80C645098EB4B46A8E58F905&lt;/guid&gt;&#10;                    &lt;answertext&gt;Sarcomatous transformation&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18.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B6C1F18BD6E1465EB5DD4C23E50FEB5E&lt;/guid&gt;&#10;            &lt;repollguid&gt;AC6314AE79B144B2B1F362BD4726C04A&lt;/repollguid&gt;&#10;            &lt;sourceid&gt;5A012254EF3949A29B641CBD67863B76&lt;/sourceid&gt;&#10;            &lt;narrativeguid&gt;00000000000000000000000000000000&lt;/narrativeguid&gt;&#10;            &lt;questiontext&gt;A 29-year-old man comes to the physician because of tingling on the medial aspect of his right hand and forearm. The patient reports difficulty with maintaining a strong grip on his racket. This symptom is accompanied by numbness and tingling. Physical examination shows a diminished radial pulse on the affected side, atrophy of his intrinsic hand muscles, pallor, coldness, decreased pulse. Which of the following is the most likely cause of this patient's symptom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Cervical rib&lt;/answertext&gt;&#10;                    &lt;valuetype&gt;1&lt;/valuetype&gt;&#10;                &lt;/answer&gt;&#10;                &lt;answer&gt;&#10;                    &lt;guid&gt;9CEF2586840046DD8F37868D0B9061B1&lt;/guid&gt;&#10;                    &lt;answertext&gt;Apical lung tumor&lt;/answertext&gt;&#10;                    &lt;valuetype&gt;-1&lt;/valuetype&gt;&#10;                &lt;/answer&gt;&#10;                &lt;answer&gt;&#10;                    &lt;guid&gt;61497A3ECBF44A80A747AC303F74811B&lt;/guid&gt;&#10;                    &lt;answertext&gt;Subclavian steal syndrome&lt;/answertext&gt;&#10;                    &lt;valuetype&gt;-1&lt;/valuetype&gt;&#10;                &lt;/answer&gt;&#10;                &lt;answer&gt;&#10;                    &lt;guid&gt;7E8EBC29C2E7461F824E7DED33D584A0&lt;/guid&gt;&#10;                    &lt;answertext&gt;Mediastinal lymphoma&lt;/answertext&gt;&#10;                    &lt;valuetype&gt;-1&lt;/valuetype&gt;&#10;                &lt;/answer&gt;&#10;                &lt;answer&gt;&#10;                    &lt;guid&gt;DAEB832E80C645098EB4B46A8E58F905&lt;/guid&gt;&#10;                    &lt;answertext&gt;Right heart failure &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0.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2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0960B63B7CA54E9B9A1EA80EDCF0111B&lt;/guid&gt;&#10;            &lt;repollguid&gt;AC6314AE79B144B2B1F362BD4726C04A&lt;/repollguid&gt;&#10;            &lt;sourceid&gt;5A012254EF3949A29B641CBD67863B76&lt;/sourceid&gt;&#10;            &lt;narrativeguid&gt;00000000000000000000000000000000&lt;/narrativeguid&gt;&#10;            &lt;questiontext&gt;A 32-year-old woman (G3P2) is in the second  trimester of an uncomplicated pregnancy. She has noted an enlarging nodule in her mouth for the past 2 weeks. On physical examination there is a 1-cm red nodule on the left lateral gingiva below the first molar. Patient noted that similar type lesion was in the previous pregnancy  (3 years ago). The nodule regresses following delivery. What is this nodule most likely to be?&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Bacillary angiomatosis&lt;/answertext&gt;&#10;                    &lt;valuetype&gt;-1&lt;/valuetype&gt;&#10;                &lt;/answer&gt;&#10;                &lt;answer&gt;&#10;                    &lt;guid&gt;9CEF2586840046DD8F37868D0B9061B1&lt;/guid&gt;&#10;                    &lt;answertext&gt;Capillary hemangioma&lt;/answertext&gt;&#10;                    &lt;valuetype&gt;1&lt;/valuetype&gt;&#10;                &lt;/answer&gt;&#10;                &lt;answer&gt;&#10;                    &lt;guid&gt;61497A3ECBF44A80A747AC303F74811B&lt;/guid&gt;&#10;                    &lt;answertext&gt;Cavernous lymphangioma&lt;/answertext&gt;&#10;                    &lt;valuetype&gt;-1&lt;/valuetype&gt;&#10;                &lt;/answer&gt;&#10;                &lt;answer&gt;&#10;                    &lt;guid&gt;7E8EBC29C2E7461F824E7DED33D584A0&lt;/guid&gt;&#10;                    &lt;answertext&gt;Glomus tumor&lt;/answertext&gt;&#10;                    &lt;valuetype&gt;-1&lt;/valuetype&gt;&#10;                &lt;/answer&gt;&#10;                &lt;answer&gt;&#10;                    &lt;guid&gt;DAEB832E80C645098EB4B46A8E58F905&lt;/guid&gt;&#10;                    &lt;answertext&gt;Kaposi sarcoma&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24.xml><?xml version="1.0" encoding="utf-8"?>
<p:tagLst xmlns:a="http://schemas.openxmlformats.org/drawingml/2006/main" xmlns:r="http://schemas.openxmlformats.org/officeDocument/2006/relationships" xmlns:p="http://schemas.openxmlformats.org/presentationml/2006/main">
  <p:tag name="ZEROBASED" val="False"/>
</p:tagLst>
</file>

<file path=ppt/tags/tag2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2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27.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9189C17CF5054AEB8D2D57B6FC71BEB2&lt;/guid&gt;&#10;            &lt;repollguid&gt;AC6314AE79B144B2B1F362BD4726C04A&lt;/repollguid&gt;&#10;            &lt;sourceid&gt;5A012254EF3949A29B641CBD67863B76&lt;/sourceid&gt;&#10;            &lt;narrativeguid&gt;00000000000000000000000000000000&lt;/narrativeguid&gt;&#10;            &lt;questiontext&gt;A 48-year-old man presents with an exquisitely painful, raised, red lesion on the dorsal surface of his left hand. Histologic examination of a skin biopsy reveals nests of round regular cells within connective tissue associated with branching vascular spaces. Which of the following is the most likely diagnosi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Angiosarcoma&lt;/answertext&gt;&#10;                    &lt;valuetype&gt;-1&lt;/valuetype&gt;&#10;                &lt;/answer&gt;&#10;                &lt;answer&gt;&#10;                    &lt;guid&gt;9CEF2586840046DD8F37868D0B9061B1&lt;/guid&gt;&#10;                    &lt;answertext&gt;Dermatofibroma&lt;/answertext&gt;&#10;                    &lt;valuetype&gt;-1&lt;/valuetype&gt;&#10;                &lt;/answer&gt;&#10;                &lt;answer&gt;&#10;                    &lt;guid&gt;61497A3ECBF44A80A747AC303F74811B&lt;/guid&gt;&#10;                    &lt;answertext&gt;Glomus tumor&lt;/answertext&gt;&#10;                    &lt;valuetype&gt;1&lt;/valuetype&gt;&#10;                &lt;/answer&gt;&#10;                &lt;answer&gt;&#10;                    &lt;guid&gt;7E8EBC29C2E7461F824E7DED33D584A0&lt;/guid&gt;&#10;                    &lt;answertext&gt;Hemangioma&lt;/answertext&gt;&#10;                    &lt;valuetype&gt;-1&lt;/valuetype&gt;&#10;                &lt;/answer&gt;&#10;                &lt;answer&gt;&#10;                    &lt;guid&gt;DAEB832E80C645098EB4B46A8E58F905&lt;/guid&gt;&#10;                    &lt;answertext&gt;Lipoma&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28.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30.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3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4A865FC75D694DA1A87044EAF5B40252&lt;/guid&gt;&#10;            &lt;repollguid&gt;AC6314AE79B144B2B1F362BD4726C04A&lt;/repollguid&gt;&#10;            &lt;sourceid&gt;5A012254EF3949A29B641CBD67863B76&lt;/sourceid&gt;&#10;            &lt;narrativeguid&gt;00000000000000000000000000000000&lt;/narrativeguid&gt;&#10;            &lt;questiontext&gt;A 68-year-old female presents after noting the onset 3 months ago of an area of erythema on the anterior aspect of her left upper arm. Over the next several months, this lesion progressed to include numerous purple papules with areas of apparent necrosis as well as an enlarging underlying mass. Figure A depicts the patient's arm at her current presentation. She reports that her left arm has felt &quot;heavy&quot; and appeared swollen in the past. Which of the following elements of this patient's history would have most likely contributed to the development of her current condition?&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Multiple recurrent staphylococcal skin abscesses treated with IV antibiotics &lt;/answertext&gt;&#10;                    &lt;valuetype&gt;-1&lt;/valuetype&gt;&#10;                &lt;/answer&gt;&#10;                &lt;answer&gt;&#10;                    &lt;guid&gt;523DCF3C0C2F44549B7B86593A4C0797&lt;/guid&gt;&#10;                    &lt;answertext&gt;Progressively debilitating polyarticular osteoarthritis&lt;/answertext&gt;&#10;                    &lt;valuetype&gt;-1&lt;/valuetype&gt;&#10;                &lt;/answer&gt;&#10;                &lt;answer&gt;&#10;                    &lt;guid&gt;20180DA45C1A4EA38927A18871B0AAC5&lt;/guid&gt;&#10;                    &lt;answertext&gt;Remote anterior shoulder subluxation after an accidental injury 30 years ago&lt;/answertext&gt;&#10;                    &lt;valuetype&gt;-1&lt;/valuetype&gt;&#10;                &lt;/answer&gt;&#10;                &lt;answer&gt;&#10;                    &lt;guid&gt;D737119118404E409B9BC5BE383B8CC0&lt;/guid&gt;&#10;                    &lt;answertext&gt;Former 1 pack-per-day smoker, who quit 10 years ago&lt;/answertext&gt;&#10;                    &lt;valuetype&gt;-1&lt;/valuetype&gt;&#10;                &lt;/answer&gt;&#10;                &lt;answer&gt;&#10;                    &lt;guid&gt;DAFB3E4D86DA4D219348A711CB612014&lt;/guid&gt;&#10;                    &lt;answertext&gt;Modified radical mastectomy with subsequent radiation therapy 12 years ago &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3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34.xml><?xml version="1.0" encoding="utf-8"?>
<p:tagLst xmlns:a="http://schemas.openxmlformats.org/drawingml/2006/main" xmlns:r="http://schemas.openxmlformats.org/officeDocument/2006/relationships" xmlns:p="http://schemas.openxmlformats.org/presentationml/2006/main">
  <p:tag name="ZEROBASED" val="False"/>
</p:tagLst>
</file>

<file path=ppt/tags/tag3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3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37.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3CB4F7A790B54639AE644D3FD2CEA9D3&lt;/guid&gt;&#10;            &lt;repollguid&gt;AC6314AE79B144B2B1F362BD4726C04A&lt;/repollguid&gt;&#10;            &lt;sourceid&gt;5A012254EF3949A29B641CBD67863B76&lt;/sourceid&gt;&#10;            &lt;narrativeguid&gt;00000000000000000000000000000000&lt;/narrativeguid&gt;&#10;            &lt;questiontext&gt;A 13-year-old boy presents to the emergency department with a nosebleed after he awoke and found his pillow soaked with blood. This is his fifth visit to the emergency department this year for epistaxis. He denies head trauma or upper respiratory infection symptoms. He is otherwise healthy and does not take any medications. Of note, his father also has a history of severe, recurrent nosebleeds for which he has required blood transfusions. Vital signs include temperature of 36.9°C (98.4°F), pulse of 114/min, blood pressure of 98/56 mmHg, respiratory rate of 12/min, and oxygen saturation of 99% on room air. On physical exam, he has blood in the nares bilaterally. He has lesions on his face and lips  (shown) but no bruising or rashes. The rest of his physical exam is unremarkable.  What is the most likely diagnosi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Peutz-Jeghers syndrome &lt;/answertext&gt;&#10;                    &lt;valuetype&gt;-1&lt;/valuetype&gt;&#10;                &lt;/answer&gt;&#10;                &lt;answer&gt;&#10;                    &lt;guid&gt;523DCF3C0C2F44549B7B86593A4C0797&lt;/guid&gt;&#10;                    &lt;answertext&gt;Evans syndrome&lt;/answertext&gt;&#10;                    &lt;valuetype&gt;-1&lt;/valuetype&gt;&#10;                &lt;/answer&gt;&#10;                &lt;answer&gt;&#10;                    &lt;guid&gt;20180DA45C1A4EA38927A18871B0AAC5&lt;/guid&gt;&#10;                    &lt;answertext&gt;Idiopathic thrombocytopenia (ITP)&lt;/answertext&gt;&#10;                    &lt;valuetype&gt;-1&lt;/valuetype&gt;&#10;                &lt;/answer&gt;&#10;                &lt;answer&gt;&#10;                    &lt;guid&gt;D737119118404E409B9BC5BE383B8CC0&lt;/guid&gt;&#10;                    &lt;answertext&gt;Hereditary hemorrhagic telangiectasia&lt;/answertext&gt;&#10;                    &lt;valuetype&gt;1&lt;/valuetype&gt;&#10;                &lt;/answer&gt;&#10;                &lt;answer&gt;&#10;                    &lt;guid&gt;DAFB3E4D86DA4D219348A711CB612014&lt;/guid&gt;&#10;                    &lt;answertext&gt;Von Willebrand disease (VWD)&lt;/answertext&gt;&#10;                    &lt;valuetype&gt;-1&lt;/valuetype&gt;&#10;                &lt;/answer&gt;&#10;                &lt;answer&gt;&#10;                    &lt;guid&gt;0304C7B6AE27479CB9B28B45A2A654D9&lt;/guid&gt;&#10;                    &lt;answertext&gt;Raynaud phenomenon&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38.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39.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40.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4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91D5DFE0E4E84D20B645651D4268802D&lt;/guid&gt;&#10;            &lt;repollguid&gt;AC6314AE79B144B2B1F362BD4726C04A&lt;/repollguid&gt;&#10;            &lt;sourceid&gt;5A012254EF3949A29B641CBD67863B76&lt;/sourceid&gt;&#10;            &lt;narrativeguid&gt;00000000000000000000000000000000&lt;/narrativeguid&gt;&#10;            &lt;questiontext&gt;A 54-year-old male presents with a three-month history of gradually appearing erythematous skin lesions. On examination, livedo reticularis and tender erythematous subcutaneous nodules are seen on both legs. Upon further investigation, he mentions having an episode of severe, but self-limiting abdominal pain three days earlier. His chart indicates a weight loss of 5 kg since the skin lesions first appeared. A biopsy of the lesions later demonstrates necrotizing inflammation within the walls of medium sized arteries. Which of the following  will be most useful to provide correct diagnosis in this case?&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Chief complaints&lt;/answertext&gt;&#10;                    &lt;valuetype&gt;-1&lt;/valuetype&gt;&#10;                &lt;/answer&gt;&#10;                &lt;answer&gt;&#10;                    &lt;guid&gt;523DCF3C0C2F44549B7B86593A4C0797&lt;/guid&gt;&#10;                    &lt;answertext&gt;History of the present illness and skin findings&lt;/answertext&gt;&#10;                    &lt;valuetype&gt;-1&lt;/valuetype&gt;&#10;                &lt;/answer&gt;&#10;                &lt;answer&gt;&#10;                    &lt;guid&gt;20180DA45C1A4EA38927A18871B0AAC5&lt;/guid&gt;&#10;                    &lt;answertext&gt;Results of the skin biopsy&lt;/answertext&gt;&#10;                    &lt;valuetype&gt;-1&lt;/valuetype&gt;&#10;                &lt;/answer&gt;&#10;                &lt;answer&gt;&#10;                    &lt;guid&gt;D737119118404E409B9BC5BE383B8CC0&lt;/guid&gt;&#10;                    &lt;answertext&gt;Positive test for anti-proteinase 3 (PR3-ANCA)&lt;/answertext&gt;&#10;                    &lt;valuetype&gt;-1&lt;/valuetype&gt;&#10;                &lt;/answer&gt;&#10;                &lt;answer&gt;&#10;                    &lt;guid&gt;DAFB3E4D86DA4D219348A711CB612014&lt;/guid&gt;&#10;                    &lt;answertext&gt;Aneurysms on an arteriogram&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4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44.xml><?xml version="1.0" encoding="utf-8"?>
<p:tagLst xmlns:a="http://schemas.openxmlformats.org/drawingml/2006/main" xmlns:r="http://schemas.openxmlformats.org/officeDocument/2006/relationships" xmlns:p="http://schemas.openxmlformats.org/presentationml/2006/main">
  <p:tag name="ZEROBASED" val="False"/>
</p:tagLst>
</file>

<file path=ppt/tags/tag4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4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47.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05AC85F389E9469680F3A264A9BA3098&lt;/guid&gt;&#10;            &lt;repollguid&gt;AC6314AE79B144B2B1F362BD4726C04A&lt;/repollguid&gt;&#10;            &lt;sourceid&gt;5A012254EF3949A29B641CBD67863B76&lt;/sourceid&gt;&#10;            &lt;narrativeguid&gt;00000000000000000000000000000000&lt;/narrativeguid&gt;&#10;            &lt;questiontext&gt;A 36-year-old man comes to the physician because of a 1-month history of non-healing oral ulcers, chronic nasal congestion, occasional bleeding from the nose, and intermittent shortness of breath with exertion. His temperature is 99.3F, pulse is 88/min, respirations are 16/min, and blood pressure is 160/100 mm Hg. Physical examination shows bilateral maxillary and frontal sinus tenderness to palpation and poor transillumination. Isolated crackles are heard in the left mid lung. Cardiac examination shows no abnormalities. Laboratory studies show: Hemoglobin 9.6 g/dL, Hematocrit 28%, BUN 48 mg/dL (hi), Creatinine 2.4 mg/dL (hi). ANA antibody negative, anti PR3 antibody positive. A chest x-ray shows an infiltrate in the lower segment of the left upper lobe of the lung with normal cardiac silhouette and no significant mediastinal adenopathy. Which of the following patterns of inflammatory vascular injury most likely underlies the pathophysiology of this patient's disease?&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Eosinophilic vasculitis&lt;/answertext&gt;&#10;                    &lt;valuetype&gt;-1&lt;/valuetype&gt;&#10;                &lt;/answer&gt;&#10;                &lt;answer&gt;&#10;                    &lt;guid&gt;523DCF3C0C2F44549B7B86593A4C0797&lt;/guid&gt;&#10;                    &lt;answertext&gt;Leukocytoclastic vasculitis&lt;/answertext&gt;&#10;                    &lt;valuetype&gt;-1&lt;/valuetype&gt;&#10;                &lt;/answer&gt;&#10;                &lt;answer&gt;&#10;                    &lt;guid&gt;20180DA45C1A4EA38927A18871B0AAC5&lt;/guid&gt;&#10;                    &lt;answertext&gt;Lymphomatoid granulomatosis&lt;/answertext&gt;&#10;                    &lt;valuetype&gt;-1&lt;/valuetype&gt;&#10;                &lt;/answer&gt;&#10;                &lt;answer&gt;&#10;                    &lt;guid&gt;D737119118404E409B9BC5BE383B8CC0&lt;/guid&gt;&#10;                    &lt;answertext&gt;Necrotizing granulomatous vasculitis&lt;/answertext&gt;&#10;                    &lt;valuetype&gt;1&lt;/valuetype&gt;&#10;                &lt;/answer&gt;&#10;                &lt;answer&gt;&#10;                    &lt;guid&gt;DAFB3E4D86DA4D219348A711CB612014&lt;/guid&gt;&#10;                    &lt;answertext&gt;Temporal arteriti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48.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50.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51.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52.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0CA12DE8D70D4D3BA9F44096B088A7EA&lt;/guid&gt;&#10;            &lt;repollguid&gt;AC6314AE79B144B2B1F362BD4726C04A&lt;/repollguid&gt;&#10;            &lt;sourceid&gt;5A012254EF3949A29B641CBD67863B76&lt;/sourceid&gt;&#10;            &lt;narrativeguid&gt;00000000000000000000000000000000&lt;/narrativeguid&gt;&#10;            &lt;questiontext&gt;A 79-year-old female presents to an urgent care center with a three-day history of intermittent right sided headaches. Review of systems is positive for a low grade fever, intermittent blurred vision, and jaw pain when chewing. She takes hydrochlorothiazide for hypertension and simvastatin for hyperlipidemia. Initial vitals are T 37.94°C (100.3°F), HR 80, BP 120/80, RR 12. Physical exam is remarkable for significant temporal tenderness. Vision in her left eye is 20/30; right eye is 20/50. Which of the following conditions is associated with this patient’s current presentation?&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Rheumatoid arthritis&lt;/answertext&gt;&#10;                    &lt;valuetype&gt;-1&lt;/valuetype&gt;&#10;                &lt;/answer&gt;&#10;                &lt;answer&gt;&#10;                    &lt;guid&gt;F380E5ED77414A3FA944A820AE6019AD&lt;/guid&gt;&#10;                    &lt;answertext&gt;Polymyalgia rheumatica&lt;/answertext&gt;&#10;                    &lt;valuetype&gt;1&lt;/valuetype&gt;&#10;                &lt;/answer&gt;&#10;                &lt;answer&gt;&#10;                    &lt;guid&gt;64D44A1DA768453FA99153043FE74512&lt;/guid&gt;&#10;                    &lt;answertext&gt;Tension headaches&lt;/answertext&gt;&#10;                    &lt;valuetype&gt;-1&lt;/valuetype&gt;&#10;                &lt;/answer&gt;&#10;                &lt;answer&gt;&#10;                    &lt;guid&gt;418ABBAA19094F67933B81727942A49E&lt;/guid&gt;&#10;                    &lt;answertext&gt;Migraine headaches&lt;/answertext&gt;&#10;                    &lt;valuetype&gt;-1&lt;/valuetype&gt;&#10;                &lt;/answer&gt;&#10;                &lt;answer&gt;&#10;                    &lt;guid&gt;7C00E8469B604E7E89D9A1BEC3ED64ED&lt;/guid&gt;&#10;                    &lt;answertext&gt;Systemic lupus erythematosus&lt;/answertext&gt;&#10;                    &lt;valuetype&gt;-1&lt;/valuetype&gt;&#10;                &lt;/answer&gt;&#10;                &lt;answer&gt;&#10;                    &lt;guid&gt;454F83ECB315438C8C63032A9D25451F&lt;/guid&gt;&#10;                    &lt;answertext&gt;Cluster headache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53.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54.xml><?xml version="1.0" encoding="utf-8"?>
<p:tagLst xmlns:a="http://schemas.openxmlformats.org/drawingml/2006/main" xmlns:r="http://schemas.openxmlformats.org/officeDocument/2006/relationships" xmlns:p="http://schemas.openxmlformats.org/presentationml/2006/main">
  <p:tag name="ZEROBASED" val="False"/>
</p:tagLst>
</file>

<file path=ppt/tags/tag55.xml><?xml version="1.0" encoding="utf-8"?>
<p:tagLst xmlns:a="http://schemas.openxmlformats.org/drawingml/2006/main" xmlns:r="http://schemas.openxmlformats.org/officeDocument/2006/relationships" xmlns:p="http://schemas.openxmlformats.org/presentationml/2006/main">
  <p:tag name="TYPE" val="0"/>
  <p:tag name="TPCOUNTDOWNSECONDS" val="90"/>
</p:tagLst>
</file>

<file path=ppt/tags/tag5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6.xml><?xml version="1.0" encoding="utf-8"?>
<p:tagLst xmlns:a="http://schemas.openxmlformats.org/drawingml/2006/main" xmlns:r="http://schemas.openxmlformats.org/officeDocument/2006/relationships" xmlns:p="http://schemas.openxmlformats.org/presentationml/2006/main">
  <p:tag name="ISCAI" val="True"/>
  <p:tag name="TYPE" val="1"/>
</p:tagLst>
</file>

<file path=ppt/tags/tag7.xml><?xml version="1.0" encoding="utf-8"?>
<p:tagLst xmlns:a="http://schemas.openxmlformats.org/drawingml/2006/main" xmlns:r="http://schemas.openxmlformats.org/officeDocument/2006/relationships" xmlns:p="http://schemas.openxmlformats.org/presentationml/2006/main">
  <p:tag name="LIVECHARTING" val="False"/>
  <p:tag name="AUTOOPENPOLL" val="True"/>
  <p:tag name="AUTOFORMATCHART" val="True"/>
  <p:tag name="TYPE" val="MultiChoiceSlide"/>
  <p:tag name="AUTOADVANCESLIDE" val="True"/>
  <p:tag name="HASRESULTS" val="False"/>
  <p:tag name="TPQUESTIONXML" val="﻿&lt;?xml version=&quot;1.0&quot; encoding=&quot;utf-8&quot;?&gt;&#10;&lt;questionlist&gt;&#10;    &lt;properties&gt;&#10;        &lt;guid&gt;56DCF3B3681447848973C1B5379EE4E4&lt;/guid&gt;&#10;        &lt;description /&gt;&#10;        &lt;date&gt;5/17/2022 1:16:30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rationalefont&gt;Verdana&lt;/rationalefont&gt;&#10;        &lt;rationalefontsize&gt;12&lt;/rationalefontsize&gt;&#10;        &lt;narrativefont&gt;Verdana&lt;/narrativefont&gt;&#10;        &lt;narrativefontsize&gt;12&lt;/narrativefontsize&gt;&#10;        &lt;standardfont&gt;Verdana&lt;/standardfont&gt;&#10;        &lt;standardfontsize&gt;12&lt;/standardfontsize&gt;&#10;        &lt;showresults&gt;True&lt;/showresults&gt;&#10;        &lt;countdowntime&gt;30&lt;/countdowntime&gt;&#10;        &lt;responsegrid&gt;0&lt;/responsegrid&gt;&#10;    &lt;/questionlisttemplate&gt;&#10;    &lt;questions&gt;&#10;        &lt;multichoice&gt;&#10;            &lt;guid&gt;159CD09D679B4288B6738B691AD79508&lt;/guid&gt;&#10;            &lt;repollguid&gt;AC6314AE79B144B2B1F362BD4726C04A&lt;/repollguid&gt;&#10;            &lt;sourceid&gt;5A012254EF3949A29B641CBD67863B76&lt;/sourceid&gt;&#10;            &lt;narrativeguid&gt;00000000000000000000000000000000&lt;/narrativeguid&gt;&#10;            &lt;questiontext&gt;A 62-year-old man comes to the physician because of a 3 month history of cough productive blood tingled sputum. He has smoked 1 pack of cigarettes daily for 30 years.  A CT scan of the chest shows a 4-cm mass in the right upper lobe that is obstructing the superior vena cava. Blood from this patient's neck and right upper extremity is most likely returning to his heart through which of the following routes?&lt;/questiontext&gt;&#10;            &lt;rationale&gt;&#10;                &lt;rationaletext /&gt;&#10;            &lt;/rationale&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correctanswerindicator&gt;True&lt;/correctanswerindicator&gt;&#10;            &lt;answers&gt;&#10;                &lt;answer&gt;&#10;                    &lt;guid&gt;74E0B3FA88774099A5C2CAB2C7EE3113&lt;/guid&gt;&#10;                    &lt;answertext&gt;Anterior jugular and transverse scapular veins&lt;/answertext&gt;&#10;                    &lt;valuetype&gt;-1&lt;/valuetype&gt;&#10;                &lt;/answer&gt;&#10;                &lt;answer&gt;&#10;                    &lt;guid&gt;9CEF2586840046DD8F37868D0B9061B1&lt;/guid&gt;&#10;                    &lt;answertext&gt;Facial and inferior temporal veins &lt;/answertext&gt;&#10;                    &lt;valuetype&gt;-1&lt;/valuetype&gt;&#10;                &lt;/answer&gt;&#10;                &lt;answer&gt;&#10;                    &lt;guid&gt;61497A3ECBF44A80A747AC303F74811B&lt;/guid&gt;&#10;                    &lt;answertext&gt;Internal mammary and intercostal veins&lt;/answertext&gt;&#10;                    &lt;valuetype&gt;1&lt;/valuetype&gt;&#10;                &lt;/answer&gt;&#10;                &lt;answer&gt;&#10;                    &lt;guid&gt;7E8EBC29C2E7461F824E7DED33D584A0&lt;/guid&gt;&#10;                    &lt;answertext&gt;Jugular and subclavian veins&lt;/answertext&gt;&#10;                    &lt;valuetype&gt;-1&lt;/valuetype&gt;&#10;                &lt;/answer&gt;&#10;                &lt;answer&gt;&#10;                    &lt;guid&gt;DAEB832E80C645098EB4B46A8E58F905&lt;/guid&gt;&#10;                    &lt;answertext&gt;Suprascapular and thyrocervical veins&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Lst>
</file>

<file path=ppt/tags/tag8.xml><?xml version="1.0" encoding="utf-8"?>
<p:tagLst xmlns:a="http://schemas.openxmlformats.org/drawingml/2006/main" xmlns:r="http://schemas.openxmlformats.org/officeDocument/2006/relationships" xmlns:p="http://schemas.openxmlformats.org/presentationml/2006/main">
  <p:tag name="TYPE" val="0"/>
  <p:tag name="NUMBERFORMAT" val="0"/>
  <p:tag name="COLORTYPE" val="SCHEME"/>
  <p:tag name="DEFINEDCOLORS" val="3,6,10,45,32,50,13,4,9,55,1"/>
  <p:tag name="LABELFORMAT" val="0"/>
  <p:tag name="RGBCOLORS" val="-65536,-128,-16744448,-26368,-16777024,-13461146,-8388480,-16711936,-8388608,-13421671,-16777216"/>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AUC QA Review Template - White (16-9) caption compatible">
  <a:themeElements>
    <a:clrScheme name="AUC Color Theme 1">
      <a:dk1>
        <a:sysClr val="windowText" lastClr="000000"/>
      </a:dk1>
      <a:lt1>
        <a:sysClr val="window" lastClr="FFFFFF"/>
      </a:lt1>
      <a:dk2>
        <a:srgbClr val="0262A5"/>
      </a:dk2>
      <a:lt2>
        <a:srgbClr val="F2F2F2"/>
      </a:lt2>
      <a:accent1>
        <a:srgbClr val="A31621"/>
      </a:accent1>
      <a:accent2>
        <a:srgbClr val="43AA8B"/>
      </a:accent2>
      <a:accent3>
        <a:srgbClr val="FFF07C"/>
      </a:accent3>
      <a:accent4>
        <a:srgbClr val="E072A4"/>
      </a:accent4>
      <a:accent5>
        <a:srgbClr val="FE5D26"/>
      </a:accent5>
      <a:accent6>
        <a:srgbClr val="94D3EB"/>
      </a:accent6>
      <a:hlink>
        <a:srgbClr val="525249"/>
      </a:hlink>
      <a:folHlink>
        <a:srgbClr val="D3D1C3"/>
      </a:folHlink>
    </a:clrScheme>
    <a:fontScheme name="Custom 1">
      <a:majorFont>
        <a:latin typeface="Palatino Linotype"/>
        <a:ea typeface=""/>
        <a:cs typeface=""/>
      </a:majorFont>
      <a:minorFont>
        <a:latin typeface="Calibri"/>
        <a:ea typeface=""/>
        <a:cs typeface=""/>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UC QA Review Template - White (16-9) caption compatible.potx" id="{F3CD1848-B577-4628-B622-BE707ED69CC1}" vid="{36E48CBC-F0F3-48CC-8511-F166A08302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66A2632C6E8F04EADA4C8D29AB24535" ma:contentTypeVersion="13" ma:contentTypeDescription="Create a new document." ma:contentTypeScope="" ma:versionID="5794b4e1ba015935dbf6f79e22e02bc8">
  <xsd:schema xmlns:xsd="http://www.w3.org/2001/XMLSchema" xmlns:xs="http://www.w3.org/2001/XMLSchema" xmlns:p="http://schemas.microsoft.com/office/2006/metadata/properties" xmlns:ns3="ccc95d50-03e0-43fd-ab31-477b0456a070" xmlns:ns4="0da77699-9fe1-4129-b1f5-870c8eaec7a9" targetNamespace="http://schemas.microsoft.com/office/2006/metadata/properties" ma:root="true" ma:fieldsID="bfefe89cbc95a1683150315f3c1dc876" ns3:_="" ns4:_="">
    <xsd:import namespace="ccc95d50-03e0-43fd-ab31-477b0456a070"/>
    <xsd:import namespace="0da77699-9fe1-4129-b1f5-870c8eaec7a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95d50-03e0-43fd-ab31-477b0456a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a77699-9fe1-4129-b1f5-870c8eaec7a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4A856C5-C874-4533-9483-2F4FD5617FFC}">
  <ds:schemaRefs>
    <ds:schemaRef ds:uri="http://schemas.microsoft.com/sharepoint/v3/contenttype/forms"/>
  </ds:schemaRefs>
</ds:datastoreItem>
</file>

<file path=customXml/itemProps2.xml><?xml version="1.0" encoding="utf-8"?>
<ds:datastoreItem xmlns:ds="http://schemas.openxmlformats.org/officeDocument/2006/customXml" ds:itemID="{C6119FFC-2DBD-4F71-AD41-038BE0269A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c95d50-03e0-43fd-ab31-477b0456a070"/>
    <ds:schemaRef ds:uri="0da77699-9fe1-4129-b1f5-870c8eaec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A1F47A-80D7-4A8B-9F58-D78F7314C770}">
  <ds:schemaRefs>
    <ds:schemaRef ds:uri="http://purl.org/dc/terms/"/>
    <ds:schemaRef ds:uri="http://www.w3.org/XML/1998/namespace"/>
    <ds:schemaRef ds:uri="0da77699-9fe1-4129-b1f5-870c8eaec7a9"/>
    <ds:schemaRef ds:uri="http://schemas.microsoft.com/office/2006/documentManagement/types"/>
    <ds:schemaRef ds:uri="http://purl.org/dc/elements/1.1/"/>
    <ds:schemaRef ds:uri="http://schemas.microsoft.com/office/infopath/2007/PartnerControls"/>
    <ds:schemaRef ds:uri="ccc95d50-03e0-43fd-ab31-477b0456a070"/>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AUC QA Review Template - White (16-9) caption compatible</Template>
  <TotalTime>652</TotalTime>
  <Words>1594</Words>
  <Application>Microsoft Office PowerPoint</Application>
  <PresentationFormat>Widescreen</PresentationFormat>
  <Paragraphs>112</Paragraphs>
  <Slides>33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Brandon Grotesque Medium</vt:lpstr>
      <vt:lpstr>Calibri</vt:lpstr>
      <vt:lpstr>Palatino Linotype</vt:lpstr>
      <vt:lpstr>Segoe UI</vt:lpstr>
      <vt:lpstr>Wingdings</vt:lpstr>
      <vt:lpstr>AUC QA Review Template - White (16-9) caption compatible</vt:lpstr>
      <vt:lpstr>A 45-year-old homeless patient presents to your office with a 3 weeks history of progressive fatigue. On physical examination, you note the following lesions to the patient’s nail beds. Based on this finding in what other part of the physical examination should you expect to find abnormalities?  </vt:lpstr>
      <vt:lpstr>Explanations</vt:lpstr>
      <vt:lpstr>A 43-year-old woman with Marfan syndrome suffers a dissecting aneurysm of the aortic arch and expires. An abnormal mitral valve is noted at autopsy (shown in the image). Patients with this valve disorder are at greater risk for developing which of the following conditions? </vt:lpstr>
      <vt:lpstr>PowerPoint Presentation</vt:lpstr>
      <vt:lpstr>PowerPoint Presentation</vt:lpstr>
      <vt:lpstr>A 45-year-old male immigrant from Haiti presents with a 3-week history of difficulty breathing, chest pain, and abdominal discomfort. Physical examination shows hepatomegaly, ascites, and 2+ pitting edema of the legs. The patient was diagnosed with active pulmonary tuberculosis 2 years before. Cardiac auscultation reveals a pericardial friction rub and respiratory crackles in at the bases of both lungs. An X-ray film of the chest shows an enlarged cardiac silhouette without visible borders. The patient eventually dies and the heart at autopsy is shown in the image. What is the most likely underlying cause of death in this patient? </vt:lpstr>
      <vt:lpstr>PowerPoint Presentation</vt:lpstr>
      <vt:lpstr>A 45-year-old man with a long history of alcohol abuse  underwent heart transplantation for low output heart failure that was unresponsive to medical treatment. The affected heart at autopsy is shown in the image. It weighs 950 g (normal up to 350 g) and shows no evidence of coronary artery atherosclerosis. Histologically, the myocardium demonstrates hypertrophic myocytes and foci of myocardial fibrosis but no evidence of inflammation or myofiber disarray. Which of the following is the most likely diagnosis?   </vt:lpstr>
      <vt:lpstr>PowerPoint Presentation</vt:lpstr>
      <vt:lpstr>Dilated Cardiomyopathy</vt:lpstr>
      <vt:lpstr>A 67-year-old man presents with increasing girth and fatigue. Physical examination reveals peripheral edema, ascites, and hepatomegaly. Liver function tests are normal. An echocardiogram shows a remarkably enlarged left and right ventricles and no signs of valvular heart disease.  Left ventricular end diastolic volume is 60mL. Endomyocardial biopsy discloses interstitial, pink amorphous deposits between cardiac myocytes (shown). Which of the following is the appropriate diagnosis?  </vt:lpstr>
      <vt:lpstr>PowerPoint Presentation</vt:lpstr>
      <vt:lpstr>PowerPoint Presentation</vt:lpstr>
      <vt:lpstr>A 19-year-old college basketball player suddenly collapses on the court. A cardiac monitor shows ventricular tachycardia and then ventricular fibrillation. The patient  is successfully resuscitated and hospitalized. The patient's history indicates that patient’s  father died suddenly at 38 years of age. The echocardiogram reveals a thickened left ventricular wall, with a small slit-like chamber. The interventricular septum is also markedly thickened.   Two years later the patient is scheduled for appendectomy. Before surgery his blood pressure is 120/80 mm Hg and pulse is 65/min. Examination shows clear lungs and a midsystolic murmur.  During the period of anesthesia, which of the following sets of parameters should ideally be maintained to avoid perioperative complications?       </vt:lpstr>
      <vt:lpstr>PowerPoint Presentation</vt:lpstr>
      <vt:lpstr>PowerPoint Presentation</vt:lpstr>
      <vt:lpstr>A 45-year-old woman presents with sudden attacks of wheezing, shortness of breath, episodic hot flashes, abdominal cramps, and diarrhea. Physical examination shows facial redness, as well as hepatomegaly and pitting edema of the lower legs. A 24-hour urine specimen reveals elevated levels of 5-hydroxyindoleacetic acid (5-HIAA). A CT scan of the abdomen demonstrates multiple 2- to 3-cm nodules throughout the liver and a 2-cm nodule in the jejunum. An echocardiogram would be most expected to demonstrate which of the following?  </vt:lpstr>
      <vt:lpstr>PowerPoint Presentation</vt:lpstr>
      <vt:lpstr>PowerPoint Presentation</vt:lpstr>
      <vt:lpstr>A 16-year-old girl comes to the hospital with chest pain and respiratory distress. On physical examination, the patient is short of breath, wheezing, and gasping for air. A prominent pansystolic heart murmur and a prominent third heart sound are heard on cardiac auscultation. An X-ray study of the chest shows marked enlargement of the heart. The patient expires despite intense supportive measures. Results of heart examination at autopsy is shown. What is the appropriate diagnosis?     </vt:lpstr>
      <vt:lpstr>PowerPoint Presentation</vt:lpstr>
      <vt:lpstr>PowerPoint Presentation</vt:lpstr>
      <vt:lpstr>PowerPoint Presentation</vt:lpstr>
      <vt:lpstr>A 68-year-old man comes to the office due to exertional shortness of breath and fatigue, which have progressed over the past year. The patient has a history of hypertension, but medical history is otherwise unremarkable. He is a lifetime nonsmoker. His father died of a "heart attack" at age 70. Blood pressure is 144/74 mm Hg, and pulse is 72/min and regular. Cardiac auscultation reveals a 3/6 ejection-type, late-peaking systolic murmur and a barely audible S2. The murmur diminishes in intensity during the straining phase of the Valsalva maneuver. Which of the following processes underlies this patient's current condition?     </vt:lpstr>
      <vt:lpstr>PowerPoint Presentation</vt:lpstr>
      <vt:lpstr>PowerPoint Presentation</vt:lpstr>
      <vt:lpstr>A 68-year-old man has become increasingly lethargic and weak for the past 7 months. On physical examination, his temperature is 36.9Â° C, pulse is 70/min, respirations are 15/min, and blood pressure is 160/105 mm Hg. On auscultation of his chest, a friction rub is audible. There are no other remarkable findings. The representative gross appearance of the heart is shown in the figure. Which of the following laboratory findings is most likely to be reported for this patient?   </vt:lpstr>
      <vt:lpstr> </vt:lpstr>
      <vt:lpstr>A 48-year-old, previously healthy woman reports having suddenly lost consciousness four times in the past 6 months. In three instances, she was unconsciousness for only a few minutes. After the fourth episode 1 month ago, she was unconscious for 6 hours and had weakness in her right arm and difficulty speaking. On physical examination, she is  mildly febrile, her blood pressure is normal. Auscultation reveals early diastolic “plop” sound. She has good carotid pulses with no bruits. Which of the following cardiac lesions is most likely to be present in this woman?      </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AUC PowerPoint Template For Q&amp;A Reviews</dc:title>
  <dc:creator>Alexey Podcheko</dc:creator>
  <cp:lastModifiedBy>Alexey Podcheko</cp:lastModifiedBy>
  <cp:revision>37</cp:revision>
  <dcterms:created xsi:type="dcterms:W3CDTF">2022-05-17T04:47:22Z</dcterms:created>
  <dcterms:modified xsi:type="dcterms:W3CDTF">2022-08-03T16:50:00Z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0x010100266A2632C6E8F04EADA4C8D29AB24535</vt:lpwstr>
  </property>
</Properties>
</file>