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354" r:id="rId3"/>
    <p:sldId id="356" r:id="rId4"/>
    <p:sldId id="357" r:id="rId5"/>
    <p:sldId id="355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71" r:id="rId14"/>
    <p:sldId id="365" r:id="rId15"/>
    <p:sldId id="366" r:id="rId16"/>
    <p:sldId id="372" r:id="rId17"/>
    <p:sldId id="367" r:id="rId18"/>
    <p:sldId id="368" r:id="rId19"/>
    <p:sldId id="369" r:id="rId20"/>
    <p:sldId id="370" r:id="rId21"/>
    <p:sldId id="375" r:id="rId22"/>
    <p:sldId id="376" r:id="rId23"/>
    <p:sldId id="374" r:id="rId24"/>
    <p:sldId id="373" r:id="rId25"/>
    <p:sldId id="378" r:id="rId26"/>
    <p:sldId id="379" r:id="rId27"/>
    <p:sldId id="377" r:id="rId28"/>
    <p:sldId id="353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89247" autoAdjust="0"/>
  </p:normalViewPr>
  <p:slideViewPr>
    <p:cSldViewPr snapToGrid="0" snapToObjects="1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0A8FEC-166D-40A5-A7A0-A386B4E70ED1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D3400F-A965-4CE2-A9B2-A8D79C2AE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29034-474B-4DE4-ACB4-89BBAA19B5C9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breast density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common. In the U.S., 40-50 percent of women ages 40-74 have dense breasts [101-102].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Breast density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varies greatly by age and weight. Dense breasts are more common in both young women and thin women.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Dense breast tissue can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make it harder to evaluate the results of your mammogram and may also be associated with an increased risk of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breast cancer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400F-A965-4CE2-A9B2-A8D79C2AE0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inverted nipple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condition in which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nipple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pulled inward into the breast instead of pointing outward. This condition can also be called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nipple inversion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nipple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retraction, 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invaginated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nipple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although some observers distinguish these two variations.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400F-A965-4CE2-A9B2-A8D79C2AE0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Consistency: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degree of firmness, density, viscosity, or resistance to movement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3400F-A965-4CE2-A9B2-A8D79C2AE0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2F53-EF23-4C5D-9468-6A29CF18BE12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CADD-811D-4085-A668-7CE41AF0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1202-E241-4772-9ED1-C1F9C2A6E793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826C-0495-4100-867C-6743C025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749F-B71E-436B-A8DB-47E1791A5664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DD14-129E-4391-9723-4B125CF3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496C-2A2B-48B7-A8BC-8460ACBA8556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D744-D1CF-4F30-966F-03AEEFFD4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8277-E1CB-43BA-B23D-9FE681656457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6BDF-27AE-4794-9B66-98522B358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D724-EB57-409B-8A70-6DB2476A9BB7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10E5-EC20-4806-8086-E76F49155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B197-E343-4F98-B642-C14D2D49757B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350B-2B6D-4D29-A875-3FEF212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D980-2F2A-4E59-AF82-236D66B47E61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19FD-CCAA-4E2E-9EEB-7AE6A47D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5689-2B7D-4B59-B932-04FF369B0777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DF00-BC2F-42B2-A982-1A38EDA4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F0F4-BFF4-433B-A5DB-7764DC4CB177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5749-B9A3-437D-A2CC-50537D17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3249-2260-4284-A485-64550D13D3E6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62F1-D358-412F-8A11-59F89F89A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24796-2B02-452D-B35E-1E0984FC5C31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4F92C-AECD-4BD9-833A-CB1DE4575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ckmanuals.com/professiona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3"/>
          <a:srcRect b="20117"/>
          <a:stretch>
            <a:fillRect/>
          </a:stretch>
        </p:blipFill>
        <p:spPr bwMode="auto">
          <a:xfrm>
            <a:off x="7491413" y="127000"/>
            <a:ext cx="4700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57238" y="2450118"/>
            <a:ext cx="10810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latin typeface="Calibri" pitchFamily="34" charset="0"/>
              </a:rPr>
              <a:t>The Breast and </a:t>
            </a:r>
            <a:r>
              <a:rPr lang="en-US" sz="6000" b="1" dirty="0" err="1" smtClean="0">
                <a:latin typeface="Calibri" pitchFamily="34" charset="0"/>
              </a:rPr>
              <a:t>Axilla</a:t>
            </a:r>
            <a:r>
              <a:rPr lang="en-US" sz="6000" b="1" dirty="0" smtClean="0">
                <a:latin typeface="Calibri" pitchFamily="34" charset="0"/>
              </a:rPr>
              <a:t> </a:t>
            </a:r>
            <a:endParaRPr lang="en-US" sz="6000" b="1" dirty="0">
              <a:latin typeface="Calibri" pitchFamily="34" charset="0"/>
            </a:endParaRPr>
          </a:p>
          <a:p>
            <a:pPr algn="ctr"/>
            <a:r>
              <a:rPr lang="en-US" sz="3600" dirty="0" smtClean="0">
                <a:latin typeface="Calibri" pitchFamily="34" charset="0"/>
              </a:rPr>
              <a:t>Inspection, Palpation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073900" y="5745162"/>
            <a:ext cx="4721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Course: Patient Doctor Skills </a:t>
            </a:r>
            <a:r>
              <a:rPr lang="en-US" sz="2000" b="1" dirty="0" smtClean="0">
                <a:latin typeface="Calibri" pitchFamily="34" charset="0"/>
              </a:rPr>
              <a:t>IV</a:t>
            </a:r>
            <a:endParaRPr lang="en-US" sz="2000" b="1" dirty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Prepared Dr</a:t>
            </a:r>
            <a:r>
              <a:rPr lang="en-US" sz="2000" b="1" dirty="0">
                <a:latin typeface="Calibri" pitchFamily="34" charset="0"/>
              </a:rPr>
              <a:t>. </a:t>
            </a:r>
            <a:r>
              <a:rPr lang="en-US" sz="2000" b="1" dirty="0" err="1" smtClean="0">
                <a:latin typeface="Calibri" pitchFamily="34" charset="0"/>
              </a:rPr>
              <a:t>Villagomez</a:t>
            </a:r>
            <a:r>
              <a:rPr lang="en-US" sz="2000" b="1" dirty="0" smtClean="0">
                <a:latin typeface="Calibri" pitchFamily="34" charset="0"/>
              </a:rPr>
              <a:t> MD; PhD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5413" y="4136153"/>
            <a:ext cx="1017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 err="1" smtClean="0"/>
              <a:t>Bate’s</a:t>
            </a:r>
            <a:r>
              <a:rPr lang="en-US" sz="2400" dirty="0" smtClean="0"/>
              <a:t> Guide to Physical Diagnosis. 12th Edition. 2013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Merck Manual. Professional Version. https://www.merckmanuals.com/professional/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7" y="-5050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BREAST CANCER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655" y="928213"/>
            <a:ext cx="6227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Breast Cancer Facts and Figures. </a:t>
            </a:r>
          </a:p>
          <a:p>
            <a:r>
              <a:rPr lang="en-US" sz="2400" dirty="0" smtClean="0"/>
              <a:t>-  Breast cancer is the </a:t>
            </a:r>
            <a:r>
              <a:rPr lang="en-US" sz="2400" u="sng" dirty="0" smtClean="0">
                <a:solidFill>
                  <a:srgbClr val="FF0000"/>
                </a:solidFill>
                <a:latin typeface="Arial Black" pitchFamily="34" charset="0"/>
              </a:rPr>
              <a:t>most common cause of cancer in women worldwide, </a:t>
            </a:r>
            <a:r>
              <a:rPr lang="en-US" sz="2400" dirty="0" smtClean="0"/>
              <a:t>accounting for 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&gt;10% of cancers in women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-  In the United States, a woman born now has a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12%, or 1 in 8</a:t>
            </a:r>
            <a:r>
              <a:rPr lang="en-US" sz="2400" dirty="0" smtClean="0"/>
              <a:t>, lifetime risk of developing breast cancer.</a:t>
            </a:r>
          </a:p>
          <a:p>
            <a:pPr>
              <a:buFontTx/>
              <a:buChar char="-"/>
            </a:pPr>
            <a:r>
              <a:rPr lang="en-US" sz="2400" dirty="0" smtClean="0"/>
              <a:t>  95% of new breast cancer cases occur </a:t>
            </a:r>
            <a:r>
              <a:rPr lang="en-US" sz="2400" dirty="0" smtClean="0">
                <a:latin typeface="Arial Black" pitchFamily="34" charset="0"/>
              </a:rPr>
              <a:t>after age 40</a:t>
            </a:r>
            <a:r>
              <a:rPr lang="en-US" sz="2400" dirty="0" smtClean="0"/>
              <a:t>. </a:t>
            </a:r>
          </a:p>
          <a:p>
            <a:pPr>
              <a:buFontTx/>
              <a:buChar char="-"/>
            </a:pPr>
            <a:r>
              <a:rPr lang="en-US" sz="2400" dirty="0" smtClean="0"/>
              <a:t>  Probability of diagnosis over the next 10 years of a woman’s life increases by decade.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599" y="1063374"/>
            <a:ext cx="5289060" cy="53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25"/>
            <a:ext cx="10515600" cy="132556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BREAST CANCER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609" y="913131"/>
            <a:ext cx="5616441" cy="56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72450" y="778841"/>
            <a:ext cx="58467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Breast Cancer Facts and Figures 2009–2010</a:t>
            </a:r>
            <a:r>
              <a:rPr lang="en-US" sz="2000" dirty="0" smtClean="0"/>
              <a:t>, American Cancer Society highlights trends in breast cancer statistics. </a:t>
            </a:r>
          </a:p>
          <a:p>
            <a:r>
              <a:rPr lang="en-US" sz="2000" dirty="0" smtClean="0"/>
              <a:t>●● </a:t>
            </a:r>
            <a:r>
              <a:rPr lang="en-US" sz="2000" dirty="0" smtClean="0">
                <a:latin typeface="Arial Black" pitchFamily="34" charset="0"/>
              </a:rPr>
              <a:t>Declines in new cases of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invasive breast cancer </a:t>
            </a:r>
            <a:r>
              <a:rPr lang="en-US" sz="2000" dirty="0" smtClean="0">
                <a:latin typeface="Arial Black" pitchFamily="34" charset="0"/>
              </a:rPr>
              <a:t>since 2000</a:t>
            </a:r>
            <a:r>
              <a:rPr lang="en-US" sz="2000" dirty="0" smtClean="0"/>
              <a:t>. Due to decrease in use of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hormone replacement therapy (HRT) </a:t>
            </a:r>
            <a:r>
              <a:rPr lang="en-US" sz="2000" dirty="0" smtClean="0"/>
              <a:t>in women &gt;50, decrease in mammography screening, which means fewer cancers are detected earlier, but </a:t>
            </a:r>
            <a:r>
              <a:rPr lang="en-US" sz="2000" u="sng" dirty="0" smtClean="0"/>
              <a:t>not actually a true decrease in disease occurrence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●●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More advanced breast cancer at earlier age in African American women. </a:t>
            </a:r>
            <a:r>
              <a:rPr lang="en-US" sz="2000" dirty="0" smtClean="0"/>
              <a:t>Compared to white women, </a:t>
            </a:r>
            <a:r>
              <a:rPr lang="en-US" sz="2000" u="sng" dirty="0" smtClean="0"/>
              <a:t>African American </a:t>
            </a:r>
            <a:r>
              <a:rPr lang="en-US" sz="2000" dirty="0" smtClean="0"/>
              <a:t>women have higher incidence of breast cancer </a:t>
            </a:r>
            <a:r>
              <a:rPr lang="en-US" sz="2000" u="sng" dirty="0" smtClean="0">
                <a:latin typeface="Arial Black" pitchFamily="34" charset="0"/>
              </a:rPr>
              <a:t>before age 45</a:t>
            </a:r>
            <a:r>
              <a:rPr lang="en-US" sz="2000" dirty="0" smtClean="0"/>
              <a:t>, are more likely to have </a:t>
            </a:r>
            <a:r>
              <a:rPr lang="en-US" sz="2000" u="sng" dirty="0" smtClean="0"/>
              <a:t>larger tumors </a:t>
            </a:r>
            <a:r>
              <a:rPr lang="en-US" sz="2000" dirty="0" smtClean="0"/>
              <a:t>at diagnosis, </a:t>
            </a:r>
            <a:r>
              <a:rPr lang="en-US" sz="2400" dirty="0" smtClean="0">
                <a:latin typeface="Arial Black" pitchFamily="34" charset="0"/>
              </a:rPr>
              <a:t>more likely to die from breast cancer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smtClean="0"/>
              <a:t>at every age. 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40457" y="657051"/>
            <a:ext cx="870065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Female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Age (65+ versus &lt;65  years, risk	 increases across all ages until age 80).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Inherited genetic mutations for  breast cancer </a:t>
            </a: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(BRCA1 and/or BRCA2)</a:t>
            </a:r>
            <a:r>
              <a:rPr lang="en-US" sz="16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Two or more first-degree relatives with breast cancer diagnosed at an early age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Personal history of breast cancer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smtClean="0">
                <a:latin typeface="Arial Black" pitchFamily="34" charset="0"/>
              </a:rPr>
              <a:t>High breast tissue density</a:t>
            </a:r>
            <a:r>
              <a:rPr lang="en-US" sz="16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Biopsy-confirmed 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atypical hyperplasia</a:t>
            </a:r>
          </a:p>
          <a:p>
            <a:r>
              <a:rPr lang="en-US" sz="16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One first-degree relative with breast  cancer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High-dose radiation to chest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High bone density (postmenopausal)	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Late age at first full-term pregnancy  (&gt;30 years)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Early menarche (&lt;12 years)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Late menopause </a:t>
            </a:r>
            <a:r>
              <a:rPr lang="en-US" sz="1600" i="1" dirty="0" smtClean="0"/>
              <a:t>(&gt;55 years)	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  </a:t>
            </a:r>
            <a:r>
              <a:rPr lang="en-US" sz="1600" dirty="0" smtClean="0"/>
              <a:t>No full-term pregnancies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Never breast-fed a child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Recent oral contraceptive use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Recent and long-term use of hormone  replacement therapy (HRT)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Obesity (postmenopausal)	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Personal history of </a:t>
            </a:r>
            <a:r>
              <a:rPr lang="en-US" sz="1600" dirty="0" err="1" smtClean="0"/>
              <a:t>endometrium</a:t>
            </a:r>
            <a:r>
              <a:rPr lang="en-US" sz="1600" dirty="0" smtClean="0"/>
              <a:t>, ovary. or colon cancer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Alcohol consumption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Height (tall)	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High socioeconomic status	</a:t>
            </a:r>
          </a:p>
          <a:p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05247" y="354219"/>
            <a:ext cx="120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Arial Black" pitchFamily="34" charset="0"/>
              </a:rPr>
              <a:t>FACTOR</a:t>
            </a:r>
            <a:endParaRPr lang="en-US" b="1" u="sng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894" y="540676"/>
            <a:ext cx="223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 Black" pitchFamily="34" charset="0"/>
              </a:rPr>
              <a:t>RELATIVE  RISK</a:t>
            </a:r>
            <a:endParaRPr lang="en-US" u="sng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7826" y="36553"/>
            <a:ext cx="4714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</a:rPr>
              <a:t>Factors That Increase Relative Risk</a:t>
            </a:r>
            <a:endParaRPr lang="en-US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3778" y="1149080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&gt;4.0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3778" y="2782669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2.1–4.0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269" y="4256114"/>
            <a:ext cx="314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Black" pitchFamily="34" charset="0"/>
              </a:rPr>
              <a:t>1.1–2.0 Factors that affect circulating hormones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4628" y="6168039"/>
            <a:ext cx="1749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Black" pitchFamily="34" charset="0"/>
              </a:rPr>
              <a:t>Other factors 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9796" y="2440232"/>
            <a:ext cx="3397157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Male breast cancer </a:t>
            </a:r>
            <a:r>
              <a:rPr lang="en-US" sz="1600" dirty="0" smtClean="0">
                <a:solidFill>
                  <a:srgbClr val="FF0000"/>
                </a:solidFill>
              </a:rPr>
              <a:t>constitutes 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1% </a:t>
            </a:r>
            <a:r>
              <a:rPr lang="en-US" sz="1600" dirty="0" smtClean="0">
                <a:solidFill>
                  <a:srgbClr val="FF0000"/>
                </a:solidFill>
              </a:rPr>
              <a:t>of breast cancer cases, peaking  at age 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71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Risk factors: 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BRCA2 mutations, obesity, family history of male or female breast cancer, testicular disorders,  work exposure to high temperatures and exhaust emission.</a:t>
            </a:r>
            <a:endParaRPr lang="en-US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50500"/>
            <a:ext cx="10515600" cy="132556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Breast Cancer Screening and Chemoprevention</a:t>
            </a:r>
            <a:endParaRPr lang="en-US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15" y="889844"/>
            <a:ext cx="1130530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  Individualized Screening. </a:t>
            </a:r>
            <a:r>
              <a:rPr lang="en-US" dirty="0" smtClean="0"/>
              <a:t>Discussions about risk factors for breast cancer can begin at any age. Screen all women for risk factors: genetic syndromes. Ask about </a:t>
            </a:r>
            <a:r>
              <a:rPr lang="en-US" dirty="0" smtClean="0">
                <a:latin typeface="Arial Black" pitchFamily="34" charset="0"/>
              </a:rPr>
              <a:t>ovarian cancer</a:t>
            </a:r>
            <a:r>
              <a:rPr lang="en-US" dirty="0" smtClean="0"/>
              <a:t>.  Decisions about how and when to screen for breast cancer involve several issues.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Mammography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</a:t>
            </a:r>
            <a:r>
              <a:rPr lang="en-US" sz="2000" dirty="0" smtClean="0">
                <a:latin typeface="Arial Black" pitchFamily="34" charset="0"/>
              </a:rPr>
              <a:t>Women Ages 40 to 50</a:t>
            </a:r>
            <a:r>
              <a:rPr lang="en-US" dirty="0" smtClean="0"/>
              <a:t>.  Mammography for screening this age group is controversial due to </a:t>
            </a:r>
            <a:r>
              <a:rPr lang="en-US" u="sng" dirty="0" smtClean="0"/>
              <a:t>lower sensitivity </a:t>
            </a:r>
            <a:r>
              <a:rPr lang="en-US" dirty="0" smtClean="0"/>
              <a:t>and </a:t>
            </a:r>
            <a:r>
              <a:rPr lang="en-US" u="sng" dirty="0" smtClean="0"/>
              <a:t>specificity,</a:t>
            </a:r>
            <a:r>
              <a:rPr lang="en-US" dirty="0" smtClean="0"/>
              <a:t> high numbers of false positives, (9 out of 100 women) resulting in unnecessary invasive procedures. </a:t>
            </a:r>
          </a:p>
          <a:p>
            <a:r>
              <a:rPr lang="en-US" dirty="0" smtClean="0"/>
              <a:t>        </a:t>
            </a:r>
            <a:r>
              <a:rPr lang="en-US" sz="2000" dirty="0" smtClean="0">
                <a:latin typeface="Arial Black" pitchFamily="34" charset="0"/>
              </a:rPr>
              <a:t>Women 50 to 74 years.</a:t>
            </a:r>
            <a:r>
              <a:rPr lang="en-US" dirty="0" smtClean="0"/>
              <a:t>  Mammography every 2 years, reducing harms of mammography screening by nearly half.  Mammography </a:t>
            </a:r>
            <a:r>
              <a:rPr lang="en-US" u="sng" dirty="0" smtClean="0"/>
              <a:t>screening performs best in this age group</a:t>
            </a:r>
            <a:r>
              <a:rPr lang="en-US" dirty="0" smtClean="0"/>
              <a:t>, with a sensitivity of 77% to 95% . Digital mammography perform better in younger women and women with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higher breast density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       </a:t>
            </a:r>
            <a:r>
              <a:rPr lang="en-US" sz="2000" dirty="0" smtClean="0">
                <a:latin typeface="Arial Black" pitchFamily="34" charset="0"/>
              </a:rPr>
              <a:t>Women over age 75.</a:t>
            </a:r>
            <a:r>
              <a:rPr lang="en-US" dirty="0" smtClean="0"/>
              <a:t>  The American Cancer Society, and the American Geriatrics Society support individualized decisions about continued screening, depending on coexisting conditions and anticipated 5-year survival.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Clinical Breast Examination (CBE). </a:t>
            </a:r>
            <a:r>
              <a:rPr lang="en-US" dirty="0" smtClean="0"/>
              <a:t>American Cancer Society recommends CBE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every 3 years for women ages 20 to 39</a:t>
            </a:r>
            <a:r>
              <a:rPr lang="en-US" dirty="0" smtClean="0"/>
              <a:t>, annually, beginning at age 40. CBE sensitivity and sensibility heavily influenced by technique of  examiner.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Breast Self-Examination (BSE).  </a:t>
            </a:r>
            <a:r>
              <a:rPr lang="en-US" dirty="0" smtClean="0"/>
              <a:t>American Cancer Society advocates BSE with mammography and to </a:t>
            </a:r>
            <a:r>
              <a:rPr lang="en-US" u="sng" dirty="0" smtClean="0"/>
              <a:t>promote health awareness. </a:t>
            </a:r>
            <a:r>
              <a:rPr lang="en-US" b="1" u="sng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each and review  your patient’s technique. 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Magnetic Resonance Imaging (MRI). </a:t>
            </a:r>
            <a:r>
              <a:rPr lang="en-US" dirty="0" smtClean="0"/>
              <a:t>Studies for screening, focused  on high-risk populations; 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43" y="2826339"/>
            <a:ext cx="8124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EXAMINATION OF THE BREAST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89" y="695463"/>
            <a:ext cx="11155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As you begin exam, be </a:t>
            </a:r>
            <a:r>
              <a:rPr lang="en-US" sz="2000" dirty="0" smtClean="0">
                <a:latin typeface="Arial Black" pitchFamily="34" charset="0"/>
              </a:rPr>
              <a:t>reassuring and adopt a courteous </a:t>
            </a:r>
            <a:r>
              <a:rPr lang="en-US" sz="2000" dirty="0" smtClean="0"/>
              <a:t>and</a:t>
            </a:r>
            <a:r>
              <a:rPr lang="en-US" sz="2000" dirty="0" smtClean="0">
                <a:latin typeface="Arial Black" pitchFamily="34" charset="0"/>
              </a:rPr>
              <a:t> gentle approach</a:t>
            </a:r>
            <a:r>
              <a:rPr lang="en-US" sz="2000" dirty="0" smtClean="0"/>
              <a:t>. </a:t>
            </a:r>
          </a:p>
          <a:p>
            <a:pPr>
              <a:buFontTx/>
              <a:buChar char="-"/>
            </a:pPr>
            <a:r>
              <a:rPr lang="en-US" sz="2000" dirty="0" smtClean="0"/>
              <a:t>  Let patient know you are about to examine her breasts. Ask if she has noticed lumps or other problems: if she has monthly </a:t>
            </a:r>
            <a:r>
              <a:rPr lang="en-US" sz="2000" dirty="0" smtClean="0">
                <a:latin typeface="Arial Black" pitchFamily="34" charset="0"/>
              </a:rPr>
              <a:t>breast self-examination (BSE)</a:t>
            </a:r>
            <a:r>
              <a:rPr lang="en-US" sz="2000" dirty="0" smtClean="0"/>
              <a:t>.  If she does not, teach her.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166875"/>
            <a:ext cx="10515600" cy="132556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Examination of the Breast</a:t>
            </a:r>
            <a:endParaRPr lang="en-US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6937" y="2547975"/>
            <a:ext cx="84800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Inspect breasts and nipples with patient in sitting position, </a:t>
            </a:r>
            <a:r>
              <a:rPr lang="en-US" sz="2000" u="sng" dirty="0" smtClean="0"/>
              <a:t>disrobed to the waist</a:t>
            </a:r>
            <a:r>
              <a:rPr lang="en-US" sz="2000" dirty="0" smtClean="0"/>
              <a:t>. Look for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skin changes, symmetry, contours</a:t>
            </a:r>
            <a:r>
              <a:rPr lang="en-US" sz="2000" dirty="0" smtClean="0"/>
              <a:t>, retraction in four </a:t>
            </a:r>
            <a:r>
              <a:rPr lang="en-US" sz="2000" dirty="0" smtClean="0">
                <a:latin typeface="Arial Black" pitchFamily="34" charset="0"/>
              </a:rPr>
              <a:t>views—arms at sides, arms over head, arms pressed against hips, leaning forward</a:t>
            </a:r>
            <a:r>
              <a:rPr lang="en-US" sz="2000" dirty="0" smtClean="0"/>
              <a:t>. When examining an adolescent, assess breast development by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Tanner’s stages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880" y="1891755"/>
            <a:ext cx="2920682" cy="234661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864527" y="1974880"/>
            <a:ext cx="225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Inspection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087" y="4421247"/>
            <a:ext cx="2657475" cy="2247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025" y="4411941"/>
            <a:ext cx="3689862" cy="22572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9819" y="4362066"/>
            <a:ext cx="3190875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875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Examination of the Breast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48641" y="1837089"/>
            <a:ext cx="11188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Arms at Sides. </a:t>
            </a:r>
          </a:p>
          <a:p>
            <a:r>
              <a:rPr lang="en-US" sz="2000" dirty="0" smtClean="0"/>
              <a:t>-  Appearance of skin, including: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705051" y="999300"/>
            <a:ext cx="255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Inspection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80" y="2606530"/>
            <a:ext cx="8761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</a:t>
            </a:r>
            <a:r>
              <a:rPr lang="en-US" sz="2400" dirty="0" smtClean="0">
                <a:latin typeface="Arial Black" pitchFamily="34" charset="0"/>
              </a:rPr>
              <a:t>Color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r>
              <a:rPr lang="en-US" dirty="0" smtClean="0"/>
              <a:t>● </a:t>
            </a:r>
            <a:r>
              <a:rPr lang="en-US" sz="2400" dirty="0" smtClean="0">
                <a:latin typeface="Arial Black" pitchFamily="34" charset="0"/>
              </a:rPr>
              <a:t>Thickening of skin </a:t>
            </a:r>
            <a:r>
              <a:rPr lang="en-US" dirty="0" smtClean="0"/>
              <a:t>and unusually prominent pores, which may accompany lymphatic obstruction </a:t>
            </a:r>
          </a:p>
          <a:p>
            <a:r>
              <a:rPr lang="en-US" dirty="0" smtClean="0"/>
              <a:t>● </a:t>
            </a:r>
            <a:r>
              <a:rPr lang="en-US" sz="2400" dirty="0" smtClean="0">
                <a:latin typeface="Arial Black" pitchFamily="34" charset="0"/>
              </a:rPr>
              <a:t>Size and symmetry of breasts. </a:t>
            </a:r>
            <a:r>
              <a:rPr lang="en-US" sz="2400" dirty="0" smtClean="0"/>
              <a:t>D</a:t>
            </a:r>
            <a:r>
              <a:rPr lang="en-US" dirty="0" smtClean="0"/>
              <a:t>ifference in size and </a:t>
            </a:r>
            <a:r>
              <a:rPr lang="en-US" dirty="0" err="1" smtClean="0"/>
              <a:t>areolae</a:t>
            </a:r>
            <a:r>
              <a:rPr lang="en-US" dirty="0" smtClean="0"/>
              <a:t>, common and </a:t>
            </a:r>
            <a:r>
              <a:rPr lang="en-US" u="sng" dirty="0" smtClean="0"/>
              <a:t>usually normal</a:t>
            </a:r>
            <a:r>
              <a:rPr lang="en-US" dirty="0" smtClean="0"/>
              <a:t>, as shown in the photo. </a:t>
            </a:r>
          </a:p>
          <a:p>
            <a:r>
              <a:rPr lang="en-US" dirty="0" smtClean="0"/>
              <a:t>● </a:t>
            </a:r>
            <a:r>
              <a:rPr lang="en-US" sz="2400" dirty="0" smtClean="0">
                <a:latin typeface="Arial Black" pitchFamily="34" charset="0"/>
              </a:rPr>
              <a:t>Contour of the breasts. </a:t>
            </a:r>
            <a:r>
              <a:rPr lang="en-US" dirty="0" smtClean="0"/>
              <a:t>masses, dimpling, flattening. Compare one side with the other.</a:t>
            </a:r>
          </a:p>
          <a:p>
            <a:r>
              <a:rPr lang="en-US" dirty="0" smtClean="0"/>
              <a:t>● </a:t>
            </a:r>
            <a:r>
              <a:rPr lang="en-US" sz="2400" dirty="0" smtClean="0">
                <a:latin typeface="Arial Black" pitchFamily="34" charset="0"/>
              </a:rPr>
              <a:t>Characteristics of nipples, </a:t>
            </a:r>
            <a:r>
              <a:rPr lang="en-US" dirty="0" smtClean="0"/>
              <a:t>size, shape, direction in they point, rashes, ulceration, discharge.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9144" y="3082742"/>
            <a:ext cx="2310927" cy="174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876423" y="1584075"/>
            <a:ext cx="3260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Redness</a:t>
            </a:r>
            <a:r>
              <a:rPr lang="en-US" sz="1600" dirty="0" smtClean="0">
                <a:solidFill>
                  <a:srgbClr val="FF0000"/>
                </a:solidFill>
              </a:rPr>
              <a:t> may be from local infection, inflammatory carcinoma.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Thickening</a:t>
            </a:r>
            <a:r>
              <a:rPr lang="en-US" sz="1600" dirty="0" smtClean="0">
                <a:solidFill>
                  <a:srgbClr val="FF0000"/>
                </a:solidFill>
              </a:rPr>
              <a:t> and prominent pores suggest </a:t>
            </a:r>
            <a:r>
              <a:rPr lang="en-US" sz="1600" dirty="0" smtClean="0">
                <a:latin typeface="Arial Black" pitchFamily="34" charset="0"/>
              </a:rPr>
              <a:t>breast cancer</a:t>
            </a:r>
            <a:endParaRPr lang="en-US" sz="1600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6385" y="4936980"/>
            <a:ext cx="2531559" cy="18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096538" y="6467302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Inverted nipple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1097279" y="5887471"/>
            <a:ext cx="678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Rash or ulceration </a:t>
            </a:r>
            <a:r>
              <a:rPr lang="en-US" sz="1600" dirty="0" smtClean="0">
                <a:solidFill>
                  <a:srgbClr val="FF0000"/>
                </a:solidFill>
              </a:rPr>
              <a:t>occurs </a:t>
            </a:r>
            <a:r>
              <a:rPr lang="en-US" sz="1600" dirty="0" smtClean="0">
                <a:latin typeface="Arial Black" pitchFamily="34" charset="0"/>
              </a:rPr>
              <a:t>in Paget’s disease </a:t>
            </a:r>
            <a:r>
              <a:rPr lang="en-US" sz="1600" dirty="0" smtClean="0">
                <a:solidFill>
                  <a:srgbClr val="FF0000"/>
                </a:solidFill>
              </a:rPr>
              <a:t>of the breast.</a:t>
            </a:r>
          </a:p>
          <a:p>
            <a:r>
              <a:rPr lang="en-US" sz="1600" u="sng" dirty="0" smtClean="0">
                <a:solidFill>
                  <a:srgbClr val="FF0000"/>
                </a:solidFill>
              </a:rPr>
              <a:t>Recent</a:t>
            </a:r>
            <a:r>
              <a:rPr lang="en-US" sz="1600" dirty="0" smtClean="0">
                <a:solidFill>
                  <a:srgbClr val="FF0000"/>
                </a:solidFill>
              </a:rPr>
              <a:t> flattening or depression of  nipple 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suggests nipple retraction</a:t>
            </a:r>
            <a:r>
              <a:rPr lang="en-US" sz="1600" dirty="0" smtClean="0">
                <a:solidFill>
                  <a:srgbClr val="FF0000"/>
                </a:solidFill>
              </a:rPr>
              <a:t>. May be  thickened, suggesting  cancer.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7000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Examination of the Breast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1062" y="835659"/>
            <a:ext cx="9576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Dimpling or retraction </a:t>
            </a:r>
            <a:r>
              <a:rPr lang="en-US" sz="2000" dirty="0" smtClean="0"/>
              <a:t>of breasts in these positions </a:t>
            </a:r>
            <a:r>
              <a:rPr lang="en-US" sz="2000" u="sng" dirty="0" smtClean="0"/>
              <a:t>suggests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cancer. </a:t>
            </a:r>
            <a:r>
              <a:rPr lang="en-US" sz="2000" dirty="0" smtClean="0"/>
              <a:t>When a cancer or its fibrous strands are attached to skin and fascia over  pectoral muscles, pectoral contraction can draw skin inward, causing </a:t>
            </a:r>
            <a:r>
              <a:rPr lang="en-US" sz="2000" dirty="0" smtClean="0">
                <a:latin typeface="Arial Black" pitchFamily="34" charset="0"/>
              </a:rPr>
              <a:t>dimpling.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29" y="579723"/>
            <a:ext cx="2028733" cy="16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07" y="2677313"/>
            <a:ext cx="2215472" cy="141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47979" y="2668085"/>
            <a:ext cx="4759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These signs may be associated with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benign lesions </a:t>
            </a:r>
            <a:r>
              <a:rPr lang="en-US" sz="2000" dirty="0" smtClean="0"/>
              <a:t>such as posttraumatic fat necrosis or mammary duct </a:t>
            </a:r>
            <a:r>
              <a:rPr lang="en-US" sz="2000" dirty="0" err="1" smtClean="0"/>
              <a:t>ectasia</a:t>
            </a:r>
            <a:r>
              <a:rPr lang="en-US" sz="2000" dirty="0" smtClean="0"/>
              <a:t>, must always be evaluated. </a:t>
            </a:r>
            <a:endParaRPr lang="en-US" sz="20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507" y="4455612"/>
            <a:ext cx="2752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75719" y="4862328"/>
            <a:ext cx="425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Leaning forward position may reveal asymmetry of breast. </a:t>
            </a: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Retraction of nipple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areola</a:t>
            </a:r>
            <a:r>
              <a:rPr lang="en-US" sz="2200" dirty="0" smtClean="0"/>
              <a:t> suggests  cancer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7331835" y="5697588"/>
            <a:ext cx="4788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Nipple retraction , </a:t>
            </a:r>
            <a:r>
              <a:rPr lang="en-US" sz="1400" dirty="0" smtClean="0"/>
              <a:t>68-year-old woman who had  lumpectomy for 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infiltrating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ductal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 cell carcinoma </a:t>
            </a:r>
            <a:r>
              <a:rPr lang="en-US" sz="1400" dirty="0" smtClean="0"/>
              <a:t>10 years earlier. (a)  mammogram (b) show  postsurgical scar (white arrow) and retracted nipple (black arrow).  </a:t>
            </a:r>
          </a:p>
          <a:p>
            <a:endParaRPr lang="en-US" sz="1400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0774" y="2637124"/>
            <a:ext cx="4829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0500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Examination of the Breast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325" y="876063"/>
            <a:ext cx="3905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28410" y="1424688"/>
            <a:ext cx="7592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Best performed when breast tissue is flattened. </a:t>
            </a:r>
          </a:p>
          <a:p>
            <a:r>
              <a:rPr lang="en-US" sz="2000" dirty="0" smtClean="0">
                <a:latin typeface="Arial Black" pitchFamily="34" charset="0"/>
              </a:rPr>
              <a:t>Patient should be supine</a:t>
            </a:r>
            <a:r>
              <a:rPr lang="en-US" sz="2000" dirty="0" smtClean="0"/>
              <a:t>. Palpate rectangular area extending from </a:t>
            </a:r>
            <a:r>
              <a:rPr lang="en-US" sz="2000" b="1" dirty="0" smtClean="0">
                <a:solidFill>
                  <a:srgbClr val="002060"/>
                </a:solidFill>
              </a:rPr>
              <a:t>clavicle to </a:t>
            </a:r>
            <a:r>
              <a:rPr lang="en-US" sz="2000" b="1" dirty="0" err="1" smtClean="0">
                <a:solidFill>
                  <a:srgbClr val="002060"/>
                </a:solidFill>
              </a:rPr>
              <a:t>inframammary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fold or bra line, from </a:t>
            </a:r>
            <a:r>
              <a:rPr lang="en-US" sz="2000" dirty="0" err="1" smtClean="0"/>
              <a:t>midsternal</a:t>
            </a:r>
            <a:r>
              <a:rPr lang="en-US" sz="2000" dirty="0" smtClean="0"/>
              <a:t> line to posterior </a:t>
            </a:r>
            <a:r>
              <a:rPr lang="en-US" sz="2000" dirty="0" err="1" smtClean="0"/>
              <a:t>axillary</a:t>
            </a:r>
            <a:r>
              <a:rPr lang="en-US" sz="2000" dirty="0" smtClean="0"/>
              <a:t> line and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for tail of  breast.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02036" y="959188"/>
            <a:ext cx="176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Palpation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2375" y="3028713"/>
            <a:ext cx="4210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82141" y="3196250"/>
            <a:ext cx="666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 Use </a:t>
            </a:r>
            <a:r>
              <a:rPr lang="en-US" sz="2000" dirty="0" err="1" smtClean="0"/>
              <a:t>fingerpads</a:t>
            </a:r>
            <a:r>
              <a:rPr lang="en-US" sz="2000" dirty="0" smtClean="0"/>
              <a:t> of 2nd, 3rd, 4th fingers, keep fingers slightly flexed. Be systematic. </a:t>
            </a:r>
          </a:p>
          <a:p>
            <a:pPr>
              <a:buFontTx/>
              <a:buChar char="-"/>
            </a:pPr>
            <a:r>
              <a:rPr lang="en-US" sz="2000" dirty="0" smtClean="0"/>
              <a:t>  Circular or wedge pattern can be used, </a:t>
            </a:r>
            <a:r>
              <a:rPr lang="en-US" sz="2000" dirty="0" smtClean="0">
                <a:latin typeface="Arial Black" pitchFamily="34" charset="0"/>
              </a:rPr>
              <a:t>vertical strip </a:t>
            </a:r>
            <a:r>
              <a:rPr lang="en-US" sz="2000" dirty="0" smtClean="0"/>
              <a:t>pattern is the </a:t>
            </a:r>
            <a:r>
              <a:rPr lang="en-US" sz="2000" u="sng" dirty="0" smtClean="0"/>
              <a:t>best validated technique </a:t>
            </a:r>
            <a:r>
              <a:rPr lang="en-US" sz="2000" dirty="0" smtClean="0"/>
              <a:t>for detection of breast masses. </a:t>
            </a:r>
          </a:p>
          <a:p>
            <a:pPr>
              <a:buFontTx/>
              <a:buChar char="-"/>
            </a:pPr>
            <a:r>
              <a:rPr lang="en-US" sz="2000" dirty="0" smtClean="0"/>
              <a:t>  Palpate in small, concentric circles, apply light, medium, deep pressure. </a:t>
            </a:r>
          </a:p>
          <a:p>
            <a:pPr>
              <a:buFontTx/>
              <a:buChar char="-"/>
            </a:pPr>
            <a:r>
              <a:rPr lang="en-US" sz="2000" dirty="0" smtClean="0"/>
              <a:t>  Press firmly to reach deeper tissues in large breasts. </a:t>
            </a:r>
          </a:p>
          <a:p>
            <a:pPr>
              <a:buFontTx/>
              <a:buChar char="-"/>
            </a:pPr>
            <a:r>
              <a:rPr lang="en-US" sz="2000" dirty="0" smtClean="0"/>
              <a:t>  Examination should cover entire breast, including periphery, tail, </a:t>
            </a:r>
            <a:r>
              <a:rPr lang="en-US" sz="2000" dirty="0" err="1" smtClean="0"/>
              <a:t>axilla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00" y="-83750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Examination of the Breast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450" y="917214"/>
            <a:ext cx="9303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Lateral portion of breast exam: </a:t>
            </a:r>
            <a:r>
              <a:rPr lang="en-US" sz="2000" dirty="0" smtClean="0"/>
              <a:t>patient rolls onto opposite hip, placing hand on forehead but keeping shoulders pressed against exam table. Begin in  </a:t>
            </a:r>
            <a:r>
              <a:rPr lang="en-US" sz="2000" dirty="0" err="1" smtClean="0"/>
              <a:t>axilla</a:t>
            </a:r>
            <a:r>
              <a:rPr lang="en-US" sz="2000" dirty="0" smtClean="0"/>
              <a:t>, move in straight line to bra line, palpate in vertical strip up the chest to clavicle. Continue until you reach  nipple.</a:t>
            </a:r>
            <a:endParaRPr lang="en-US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4271" y="185714"/>
            <a:ext cx="2339173" cy="212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5700" y="2493835"/>
            <a:ext cx="84886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To examine medial portion of breast</a:t>
            </a:r>
            <a:r>
              <a:rPr lang="en-US" sz="2000" dirty="0" smtClean="0"/>
              <a:t>, patient lies with shoulders flat against exam table, placing </a:t>
            </a:r>
            <a:r>
              <a:rPr lang="en-US" sz="2000" u="sng" dirty="0" smtClean="0"/>
              <a:t>her hand at her neck, </a:t>
            </a:r>
            <a:r>
              <a:rPr lang="en-US" sz="2000" dirty="0" smtClean="0"/>
              <a:t>lifting up elbow until is even with her shoulder. Palpate in straight line down from nipple to bra line, then back to clavicle, continue in </a:t>
            </a:r>
            <a:r>
              <a:rPr lang="en-US" sz="2000" u="sng" dirty="0" smtClean="0">
                <a:solidFill>
                  <a:srgbClr val="002060"/>
                </a:solidFill>
                <a:latin typeface="Arial Black" pitchFamily="34" charset="0"/>
              </a:rPr>
              <a:t>vertical overlapping strips </a:t>
            </a:r>
            <a:r>
              <a:rPr lang="en-US" sz="2000" dirty="0" smtClean="0"/>
              <a:t>to </a:t>
            </a:r>
            <a:r>
              <a:rPr lang="en-US" sz="2000" dirty="0" err="1" smtClean="0"/>
              <a:t>midsternum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4124" y="2462305"/>
            <a:ext cx="2862686" cy="252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72941" y="4524221"/>
            <a:ext cx="83889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Examine breast tissue </a:t>
            </a:r>
            <a:r>
              <a:rPr lang="en-US" sz="2000" b="1" u="sng" dirty="0" smtClean="0"/>
              <a:t>carefully for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-  </a:t>
            </a:r>
            <a:r>
              <a:rPr lang="en-US" sz="2000" dirty="0" smtClean="0">
                <a:latin typeface="Arial Black" pitchFamily="34" charset="0"/>
              </a:rPr>
              <a:t>Consistency of tissue. </a:t>
            </a:r>
            <a:r>
              <a:rPr lang="en-US" sz="2000" dirty="0" smtClean="0"/>
              <a:t>Normal consistency varies, depends in glandular tissue and soft fat quantity.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Physiologic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nodularity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/>
              <a:t>may be present, </a:t>
            </a:r>
            <a:r>
              <a:rPr lang="en-US" sz="2000" u="sng" dirty="0" smtClean="0"/>
              <a:t>increasing before menses</a:t>
            </a:r>
            <a:r>
              <a:rPr lang="en-US" sz="2000" dirty="0" smtClean="0"/>
              <a:t>. A firm </a:t>
            </a:r>
            <a:r>
              <a:rPr lang="en-US" sz="2000" dirty="0" smtClean="0">
                <a:latin typeface="Arial Black" pitchFamily="34" charset="0"/>
              </a:rPr>
              <a:t>transverse ridge of compressed </a:t>
            </a:r>
            <a:r>
              <a:rPr lang="en-US" sz="2000" dirty="0" smtClean="0"/>
              <a:t>tissue along the lower margin of breast may be felt.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927885" y="5336771"/>
            <a:ext cx="307568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Tender cords suggest mammary duct 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ectasia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a benign but  painful condition of dilated ducts with surrounding inflammation, or masses.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7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Anatomy of the Female Breast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81" y="994249"/>
            <a:ext cx="6447451" cy="563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670432" y="1042313"/>
            <a:ext cx="52832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Female breast lies against anterior thoracic wall, extending from clavicle and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2nd rib down to the 6th rib</a:t>
            </a:r>
            <a:r>
              <a:rPr lang="en-US" sz="2000" dirty="0" smtClean="0"/>
              <a:t>, from sternum to </a:t>
            </a:r>
            <a:r>
              <a:rPr lang="en-US" sz="2000" dirty="0" err="1" smtClean="0"/>
              <a:t>midaxillary</a:t>
            </a:r>
            <a:r>
              <a:rPr lang="en-US" sz="2000" dirty="0" smtClean="0"/>
              <a:t> line. </a:t>
            </a:r>
          </a:p>
          <a:p>
            <a:pPr>
              <a:buFontTx/>
              <a:buChar char="-"/>
            </a:pPr>
            <a:r>
              <a:rPr lang="en-US" sz="2000" dirty="0" smtClean="0"/>
              <a:t> Surface area is rectangular, not round.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The breast overlies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pectoralis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major</a:t>
            </a:r>
            <a:r>
              <a:rPr lang="en-US" sz="2000" dirty="0" smtClean="0"/>
              <a:t>, at its inferior margin, the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serratus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anterior</a:t>
            </a:r>
            <a:r>
              <a:rPr lang="en-US" sz="2000" dirty="0" smtClean="0"/>
              <a:t>.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Hormonally sensitive, responds monthly cycling, aging. Changes depending on general state of nutrition, pregnancy, exogenous hormone use, other factors. 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 After menopause, there is atrophy of glandular tissue, notable decrease in  number of lobules.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5425" y="-50500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Examination of the Breast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87825" y="1327588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Nodules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/>
              <a:t> </a:t>
            </a:r>
          </a:p>
          <a:p>
            <a:pPr>
              <a:buFontTx/>
              <a:buChar char="-"/>
            </a:pPr>
            <a:r>
              <a:rPr lang="en-US" sz="2000" dirty="0" smtClean="0"/>
              <a:t>  Palpate for lumps or mass that is different from or larger than rest of  breast. It may be pathologic, needs evaluation by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mammogram, aspiration, or biopsy</a:t>
            </a:r>
            <a:r>
              <a:rPr lang="en-US" sz="2000" dirty="0" smtClean="0"/>
              <a:t>.</a:t>
            </a:r>
          </a:p>
          <a:p>
            <a:pPr>
              <a:buFontTx/>
              <a:buChar char="-"/>
            </a:pPr>
            <a:r>
              <a:rPr lang="en-US" sz="2000" dirty="0" smtClean="0"/>
              <a:t>  Describe characteristics of nodule: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183482" y="2774138"/>
            <a:ext cx="7126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Location</a:t>
            </a:r>
            <a:r>
              <a:rPr lang="en-US" sz="2000" dirty="0" smtClean="0"/>
              <a:t>—by quadrant or clock, with centimeters from nipple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Size</a:t>
            </a:r>
            <a:r>
              <a:rPr lang="en-US" sz="2000" dirty="0" smtClean="0"/>
              <a:t>—in centimeters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Shape</a:t>
            </a:r>
            <a:r>
              <a:rPr lang="en-US" sz="2000" dirty="0" smtClean="0"/>
              <a:t>—round </a:t>
            </a:r>
            <a:r>
              <a:rPr lang="en-US" sz="2000" dirty="0" err="1" smtClean="0"/>
              <a:t>orcystic</a:t>
            </a:r>
            <a:r>
              <a:rPr lang="en-US" sz="2000" dirty="0" smtClean="0"/>
              <a:t>, </a:t>
            </a:r>
            <a:r>
              <a:rPr lang="en-US" sz="2000" dirty="0" err="1" smtClean="0"/>
              <a:t>disclike</a:t>
            </a:r>
            <a:r>
              <a:rPr lang="en-US" sz="2000" dirty="0" smtClean="0"/>
              <a:t>, or irregular in contour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Consistency</a:t>
            </a:r>
            <a:r>
              <a:rPr lang="en-US" sz="2000" dirty="0" smtClean="0"/>
              <a:t>—soft, firm, or hard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Delimitation</a:t>
            </a:r>
            <a:r>
              <a:rPr lang="en-US" sz="2000" dirty="0" smtClean="0"/>
              <a:t>—well circumscribed or not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Tenderness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Mobility</a:t>
            </a:r>
            <a:r>
              <a:rPr lang="en-US" sz="2000" dirty="0" smtClean="0"/>
              <a:t>—in relation to the skin, pectoral fascia, chest wall. Gently move breast near the mass and watch for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dimpling</a:t>
            </a:r>
            <a:r>
              <a:rPr lang="en-US" sz="2000" dirty="0" smtClean="0"/>
              <a:t>. </a:t>
            </a:r>
            <a:r>
              <a:rPr lang="en-US" sz="1600" dirty="0" smtClean="0"/>
              <a:t>Next, try to move mass  while  patient relaxes arm and  while she presses her hand against her hip.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Palpate each nipple</a:t>
            </a:r>
            <a:r>
              <a:rPr lang="en-US" sz="2000" dirty="0" smtClean="0"/>
              <a:t>, </a:t>
            </a:r>
            <a:r>
              <a:rPr lang="en-US" sz="1600" dirty="0" smtClean="0"/>
              <a:t>noting its elasticity. Press more firmly if there is a history of nipple discharge 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73978" y="911963"/>
            <a:ext cx="176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Palpation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094" y="2774138"/>
            <a:ext cx="1929273" cy="30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632073" y="173299"/>
            <a:ext cx="335141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Hard, irregular,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poorly circumscribed </a:t>
            </a:r>
            <a:r>
              <a:rPr lang="en-US" dirty="0" smtClean="0"/>
              <a:t>nodules, fixed to the skin or underlying tissues, strongly suggest cancer.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9275" y="3813443"/>
            <a:ext cx="2304150" cy="27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5250" y="2571750"/>
            <a:ext cx="152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9310256" y="2974070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Dimpling</a:t>
            </a:r>
            <a:endParaRPr lang="en-US" sz="1400" dirty="0"/>
          </a:p>
        </p:txBody>
      </p:sp>
      <p:sp>
        <p:nvSpPr>
          <p:cNvPr id="11" name="Right Arrow 10"/>
          <p:cNvSpPr/>
          <p:nvPr/>
        </p:nvSpPr>
        <p:spPr>
          <a:xfrm>
            <a:off x="10789920" y="2882631"/>
            <a:ext cx="463019" cy="91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925" y="-17250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The Male Breast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062" y="1072431"/>
            <a:ext cx="84069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Examination may be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brief but important</a:t>
            </a:r>
            <a:r>
              <a:rPr lang="en-US" sz="2000" dirty="0" smtClean="0"/>
              <a:t>. </a:t>
            </a:r>
          </a:p>
          <a:p>
            <a:pPr>
              <a:buFontTx/>
              <a:buChar char="-"/>
            </a:pPr>
            <a:r>
              <a:rPr lang="en-US" sz="2000" dirty="0" smtClean="0"/>
              <a:t>   Inspect nipple and areola for </a:t>
            </a:r>
            <a:r>
              <a:rPr lang="en-US" sz="2000" dirty="0" smtClean="0">
                <a:latin typeface="Arial Black" pitchFamily="34" charset="0"/>
              </a:rPr>
              <a:t>nodules, swelling, ulceration.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en-US" sz="2000" dirty="0" smtClean="0"/>
              <a:t>Palpate areola, breast for nodules. </a:t>
            </a:r>
          </a:p>
          <a:p>
            <a:pPr>
              <a:buFontTx/>
              <a:buChar char="-"/>
            </a:pPr>
            <a:r>
              <a:rPr lang="en-US" sz="2000" dirty="0" smtClean="0"/>
              <a:t>  If breast appears enlarged, distinguish between soft </a:t>
            </a:r>
            <a:r>
              <a:rPr lang="en-US" sz="2000" u="sng" dirty="0" smtClean="0"/>
              <a:t>fatty enlargement </a:t>
            </a:r>
            <a:r>
              <a:rPr lang="en-US" sz="2000" dirty="0" smtClean="0"/>
              <a:t>of obesity and firm disc of glandular enlargement, called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gynecomastia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679767" y="4824680"/>
            <a:ext cx="79414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Gynecomastia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/>
              <a:t>arises from </a:t>
            </a:r>
            <a:r>
              <a:rPr lang="en-US" sz="2000" dirty="0" smtClean="0">
                <a:latin typeface="Arial Black" pitchFamily="34" charset="0"/>
              </a:rPr>
              <a:t>imbalance of estrogens </a:t>
            </a:r>
            <a:r>
              <a:rPr lang="en-US" sz="2000" dirty="0" smtClean="0"/>
              <a:t>and androgens, or drug related. A hard, irregular, eccentric, or ulcerating nodule </a:t>
            </a:r>
            <a:r>
              <a:rPr lang="en-US" sz="2000" u="sng" dirty="0" smtClean="0"/>
              <a:t>suggests breast cancer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000" y="99750"/>
            <a:ext cx="2686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15" y="3072979"/>
            <a:ext cx="2976461" cy="347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6625"/>
            <a:ext cx="10515600" cy="1325563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 Black" pitchFamily="34" charset="0"/>
              </a:rPr>
              <a:t>Axillae</a:t>
            </a: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 Exam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5331" y="98762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Inspect skin of each </a:t>
            </a:r>
            <a:r>
              <a:rPr lang="en-US" sz="2000" dirty="0" err="1" smtClean="0"/>
              <a:t>axilla</a:t>
            </a:r>
            <a:r>
              <a:rPr lang="en-US" sz="2000" dirty="0" smtClean="0"/>
              <a:t>,: </a:t>
            </a:r>
          </a:p>
          <a:p>
            <a:r>
              <a:rPr lang="en-US" sz="2000" dirty="0" smtClean="0"/>
              <a:t>         </a:t>
            </a:r>
            <a:r>
              <a:rPr lang="en-US" sz="2000" b="1" dirty="0" smtClean="0">
                <a:solidFill>
                  <a:srgbClr val="FF0000"/>
                </a:solidFill>
              </a:rPr>
              <a:t>●● Rash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●● Infection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●● Unusual pigmentation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5700" y="89200"/>
            <a:ext cx="1609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31622" y="2460925"/>
            <a:ext cx="1673629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Sweat gland infection (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hidradenitis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suppurativa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) </a:t>
            </a:r>
          </a:p>
          <a:p>
            <a:r>
              <a:rPr lang="en-US" sz="1600" dirty="0" smtClean="0"/>
              <a:t>Deeply pigmented, velvety </a:t>
            </a:r>
            <a:r>
              <a:rPr lang="en-US" sz="1600" dirty="0" err="1" smtClean="0"/>
              <a:t>axillary</a:t>
            </a:r>
            <a:r>
              <a:rPr lang="en-US" sz="1600" dirty="0" smtClean="0"/>
              <a:t> skin suggests 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acanthosis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nigricans</a:t>
            </a:r>
            <a:r>
              <a:rPr lang="en-US" sz="1600" dirty="0" smtClean="0"/>
              <a:t>— one form is associated with internal malignancy. </a:t>
            </a:r>
            <a:endParaRPr lang="en-US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31" y="2311059"/>
            <a:ext cx="22288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5142" y="3840499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Hidradenitis</a:t>
            </a:r>
            <a:endParaRPr lang="en-US" sz="1600" dirty="0" smtClean="0"/>
          </a:p>
          <a:p>
            <a:r>
              <a:rPr lang="en-US" sz="1600" dirty="0" err="1" smtClean="0"/>
              <a:t>suppurative</a:t>
            </a:r>
            <a:endParaRPr lang="en-US" sz="1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272" y="4591524"/>
            <a:ext cx="2371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46705" y="6223350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Acanthosis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Nigricans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754876" y="3199778"/>
            <a:ext cx="7280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To examine left </a:t>
            </a:r>
            <a:r>
              <a:rPr lang="en-US" dirty="0" err="1" smtClean="0"/>
              <a:t>axilla</a:t>
            </a:r>
            <a:r>
              <a:rPr lang="en-US" dirty="0" smtClean="0"/>
              <a:t>, ask patient to relax with her left arm down.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0956" y="530900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Inspection</a:t>
            </a:r>
            <a:endParaRPr lang="en-US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0058" y="2709949"/>
            <a:ext cx="20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Palpation</a:t>
            </a:r>
            <a:endParaRPr lang="en-US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9265" y="3958686"/>
            <a:ext cx="2326160" cy="265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4754876" y="3873159"/>
            <a:ext cx="49543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Supporting left hand with your left hand. Cup together </a:t>
            </a:r>
            <a:r>
              <a:rPr lang="en-US" sz="1600" dirty="0" err="1" smtClean="0"/>
              <a:t>ingers</a:t>
            </a:r>
            <a:r>
              <a:rPr lang="en-US" sz="1600" dirty="0" smtClean="0"/>
              <a:t> of your right hand  reach as high as you can toward apex of </a:t>
            </a:r>
            <a:r>
              <a:rPr lang="en-US" sz="1600" dirty="0" err="1" smtClean="0"/>
              <a:t>axilla</a:t>
            </a:r>
            <a:r>
              <a:rPr lang="en-US" sz="1600" dirty="0" smtClean="0"/>
              <a:t>. </a:t>
            </a:r>
          </a:p>
          <a:p>
            <a:pPr>
              <a:buFontTx/>
              <a:buChar char="-"/>
            </a:pPr>
            <a:r>
              <a:rPr lang="en-US" sz="1600" dirty="0" smtClean="0"/>
              <a:t>  Warn patient it may feel uncomfortable. </a:t>
            </a:r>
          </a:p>
          <a:p>
            <a:pPr>
              <a:buFontTx/>
              <a:buChar char="-"/>
            </a:pPr>
            <a:r>
              <a:rPr lang="en-US" sz="1600" dirty="0" smtClean="0"/>
              <a:t>  Your fingers should lie behind pectoral muscles, pointing to the </a:t>
            </a:r>
            <a:r>
              <a:rPr lang="en-US" sz="1600" dirty="0" err="1" smtClean="0"/>
              <a:t>midclavicle</a:t>
            </a:r>
            <a:r>
              <a:rPr lang="en-US" sz="1600" dirty="0" smtClean="0"/>
              <a:t>. </a:t>
            </a:r>
          </a:p>
          <a:p>
            <a:pPr>
              <a:buFontTx/>
              <a:buChar char="-"/>
            </a:pPr>
            <a:r>
              <a:rPr lang="en-US" sz="1600" dirty="0" smtClean="0"/>
              <a:t>  Now press fingers in to the chest wall and slide them downward, trying to feel central nodes against chest wall. </a:t>
            </a:r>
          </a:p>
          <a:p>
            <a:pPr>
              <a:buFontTx/>
              <a:buChar char="-"/>
            </a:pPr>
            <a:r>
              <a:rPr lang="en-US" sz="1600" dirty="0" smtClean="0"/>
              <a:t>  Of </a:t>
            </a:r>
            <a:r>
              <a:rPr lang="en-US" sz="1600" dirty="0" err="1" smtClean="0"/>
              <a:t>axillary</a:t>
            </a:r>
            <a:r>
              <a:rPr lang="en-US" sz="1600" dirty="0" smtClean="0"/>
              <a:t> nodes, these are the most often palpable. 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7125"/>
            <a:ext cx="10515600" cy="1325563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 Black" pitchFamily="34" charset="0"/>
              </a:rPr>
              <a:t>Axillae</a:t>
            </a: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 Exam 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0" y="110313"/>
            <a:ext cx="21145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01060" y="1048200"/>
            <a:ext cx="957139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000" b="1" dirty="0" smtClean="0"/>
              <a:t>Use your left hand to examine the right </a:t>
            </a:r>
            <a:r>
              <a:rPr lang="en-US" sz="2000" b="1" dirty="0" err="1" smtClean="0"/>
              <a:t>axilla</a:t>
            </a:r>
            <a:r>
              <a:rPr lang="en-US" sz="2000" dirty="0" smtClean="0"/>
              <a:t>. </a:t>
            </a:r>
          </a:p>
          <a:p>
            <a:pPr>
              <a:buFontTx/>
              <a:buChar char="-"/>
            </a:pPr>
            <a:r>
              <a:rPr lang="en-US" sz="2000" dirty="0" smtClean="0"/>
              <a:t>  If </a:t>
            </a:r>
            <a:r>
              <a:rPr lang="en-US" sz="2000" b="1" dirty="0" smtClean="0">
                <a:solidFill>
                  <a:srgbClr val="FF0000"/>
                </a:solidFill>
              </a:rPr>
              <a:t>central nodes </a:t>
            </a:r>
            <a:r>
              <a:rPr lang="en-US" sz="2000" dirty="0" smtClean="0"/>
              <a:t>feel large, hard, or tender, or if there is a suspicious lesion in  drainage areas, feel other groups of </a:t>
            </a:r>
            <a:r>
              <a:rPr lang="en-US" sz="2000" dirty="0" err="1" smtClean="0"/>
              <a:t>axillary</a:t>
            </a:r>
            <a:r>
              <a:rPr lang="en-US" sz="2000" dirty="0" smtClean="0"/>
              <a:t> nodes: </a:t>
            </a:r>
          </a:p>
          <a:p>
            <a:r>
              <a:rPr lang="en-US" sz="2000" dirty="0" smtClean="0"/>
              <a:t>      ●● </a:t>
            </a:r>
            <a:r>
              <a:rPr lang="en-US" sz="2000" dirty="0" smtClean="0">
                <a:latin typeface="Arial Black" pitchFamily="34" charset="0"/>
              </a:rPr>
              <a:t>Pectoral nodes: </a:t>
            </a:r>
            <a:r>
              <a:rPr lang="en-US" sz="1600" dirty="0" smtClean="0"/>
              <a:t>grasp anterior </a:t>
            </a:r>
            <a:r>
              <a:rPr lang="en-US" sz="1600" dirty="0" err="1" smtClean="0"/>
              <a:t>axillary</a:t>
            </a:r>
            <a:r>
              <a:rPr lang="en-US" sz="1600" dirty="0" smtClean="0"/>
              <a:t> fold between your thumb and fingers, and with your fingers, palpate inside the border of the pectoral muscle. </a:t>
            </a:r>
          </a:p>
          <a:p>
            <a:r>
              <a:rPr lang="en-US" sz="2000" dirty="0" smtClean="0"/>
              <a:t>      ●● </a:t>
            </a:r>
            <a:r>
              <a:rPr lang="en-US" sz="2000" dirty="0" smtClean="0">
                <a:latin typeface="Arial Black" pitchFamily="34" charset="0"/>
              </a:rPr>
              <a:t>Lateral nodes: </a:t>
            </a:r>
            <a:r>
              <a:rPr lang="en-US" sz="1600" dirty="0" smtClean="0"/>
              <a:t>from high in the </a:t>
            </a:r>
            <a:r>
              <a:rPr lang="en-US" sz="1600" dirty="0" err="1" smtClean="0"/>
              <a:t>axilla</a:t>
            </a:r>
            <a:r>
              <a:rPr lang="en-US" sz="1600" dirty="0" smtClean="0"/>
              <a:t>, feel along the upper </a:t>
            </a:r>
            <a:r>
              <a:rPr lang="en-US" sz="1600" dirty="0" err="1" smtClean="0"/>
              <a:t>humerus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      ●● </a:t>
            </a:r>
            <a:r>
              <a:rPr lang="en-US" sz="2000" dirty="0" err="1" smtClean="0">
                <a:latin typeface="Arial Black" pitchFamily="34" charset="0"/>
              </a:rPr>
              <a:t>Subscapular</a:t>
            </a:r>
            <a:r>
              <a:rPr lang="en-US" sz="2000" dirty="0" smtClean="0">
                <a:latin typeface="Arial Black" pitchFamily="34" charset="0"/>
              </a:rPr>
              <a:t> nodes: </a:t>
            </a:r>
            <a:r>
              <a:rPr lang="en-US" sz="1600" dirty="0" smtClean="0"/>
              <a:t>step behind patient, with your fingers, feel inside  muscle of the posterior </a:t>
            </a:r>
            <a:r>
              <a:rPr lang="en-US" sz="1600" dirty="0" err="1" smtClean="0"/>
              <a:t>axillary</a:t>
            </a:r>
            <a:r>
              <a:rPr lang="en-US" sz="1600" dirty="0" smtClean="0"/>
              <a:t> fold</a:t>
            </a:r>
            <a:endParaRPr lang="en-US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70" y="3602745"/>
            <a:ext cx="3619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32270" y="3900747"/>
            <a:ext cx="6665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Special Techniques     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Assessment of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Spontaneous Discharge </a:t>
            </a: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Nipple Discharge</a:t>
            </a:r>
            <a:r>
              <a:rPr lang="en-US" sz="2000" dirty="0" smtClean="0"/>
              <a:t>. Determine </a:t>
            </a:r>
            <a:r>
              <a:rPr lang="en-US" sz="2000" dirty="0" smtClean="0"/>
              <a:t>origin </a:t>
            </a:r>
            <a:r>
              <a:rPr lang="en-US" sz="2000" dirty="0" smtClean="0"/>
              <a:t>by pressing  areola with index finger, placed in radial positions around nipple.  Note  </a:t>
            </a:r>
            <a:r>
              <a:rPr lang="en-US" sz="2000" b="1" dirty="0" smtClean="0"/>
              <a:t>color, consistency, quantity </a:t>
            </a:r>
            <a:r>
              <a:rPr lang="en-US" sz="2000" b="1" dirty="0" smtClean="0"/>
              <a:t> </a:t>
            </a:r>
            <a:r>
              <a:rPr lang="en-US" sz="2000" b="1" dirty="0" smtClean="0"/>
              <a:t>and </a:t>
            </a:r>
            <a:r>
              <a:rPr lang="en-US" sz="2000" dirty="0" smtClean="0"/>
              <a:t>exact </a:t>
            </a:r>
            <a:r>
              <a:rPr lang="en-US" sz="2000" dirty="0" smtClean="0"/>
              <a:t>location where it appears.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7616" y="3207780"/>
            <a:ext cx="1691148" cy="16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113638" y="5668063"/>
            <a:ext cx="4975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Milky discharge </a:t>
            </a:r>
            <a:r>
              <a:rPr lang="en-US" sz="1400" dirty="0" smtClean="0">
                <a:solidFill>
                  <a:srgbClr val="FF0000"/>
                </a:solidFill>
              </a:rPr>
              <a:t>unrelated to a prior pregnancy and lactation is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nonpuerperal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galactorrhea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smtClean="0">
                <a:solidFill>
                  <a:srgbClr val="FF0000"/>
                </a:solidFill>
              </a:rPr>
              <a:t>Causes: hypothyroidism</a:t>
            </a:r>
            <a:r>
              <a:rPr lang="en-US" sz="1400" dirty="0" smtClean="0">
                <a:solidFill>
                  <a:srgbClr val="FF0000"/>
                </a:solidFill>
              </a:rPr>
              <a:t>, pituitary </a:t>
            </a:r>
            <a:r>
              <a:rPr lang="en-US" sz="1400" dirty="0" err="1" smtClean="0">
                <a:solidFill>
                  <a:srgbClr val="FF0000"/>
                </a:solidFill>
              </a:rPr>
              <a:t>prolactinoma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drugs: dopamine </a:t>
            </a:r>
            <a:r>
              <a:rPr lang="en-US" sz="1400" dirty="0" smtClean="0">
                <a:solidFill>
                  <a:srgbClr val="FF0000"/>
                </a:solidFill>
              </a:rPr>
              <a:t>agonists, </a:t>
            </a:r>
            <a:r>
              <a:rPr lang="en-US" sz="1400" dirty="0" smtClean="0">
                <a:solidFill>
                  <a:srgbClr val="FF0000"/>
                </a:solidFill>
              </a:rPr>
              <a:t>psychotropic </a:t>
            </a:r>
            <a:r>
              <a:rPr lang="en-US" sz="1400" dirty="0" smtClean="0">
                <a:solidFill>
                  <a:srgbClr val="FF0000"/>
                </a:solidFill>
              </a:rPr>
              <a:t>agents and </a:t>
            </a:r>
            <a:r>
              <a:rPr lang="en-US" sz="1400" dirty="0" err="1" smtClean="0">
                <a:solidFill>
                  <a:srgbClr val="FF0000"/>
                </a:solidFill>
              </a:rPr>
              <a:t>phenothiazines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34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Examination of the Breast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45" y="1410303"/>
            <a:ext cx="64204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Examination of the Mastectomy </a:t>
            </a:r>
            <a:endParaRPr lang="en-US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en-US" dirty="0" smtClean="0"/>
              <a:t> Inspect </a:t>
            </a:r>
            <a:r>
              <a:rPr lang="en-US" dirty="0" smtClean="0"/>
              <a:t>the mastectomy scar and </a:t>
            </a:r>
            <a:r>
              <a:rPr lang="en-US" dirty="0" err="1" smtClean="0"/>
              <a:t>axilla</a:t>
            </a:r>
            <a:r>
              <a:rPr lang="en-US" dirty="0" smtClean="0"/>
              <a:t> </a:t>
            </a:r>
            <a:r>
              <a:rPr lang="en-US" dirty="0" smtClean="0"/>
              <a:t>for  masses </a:t>
            </a:r>
            <a:r>
              <a:rPr lang="en-US" dirty="0" smtClean="0"/>
              <a:t>or </a:t>
            </a:r>
            <a:r>
              <a:rPr lang="en-US" dirty="0" err="1" smtClean="0"/>
              <a:t>nodularity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 Note </a:t>
            </a:r>
            <a:r>
              <a:rPr lang="en-US" dirty="0" smtClean="0"/>
              <a:t> </a:t>
            </a:r>
            <a:r>
              <a:rPr lang="en-US" dirty="0" smtClean="0"/>
              <a:t>change </a:t>
            </a:r>
            <a:r>
              <a:rPr lang="en-US" dirty="0" smtClean="0"/>
              <a:t>in color or signs of </a:t>
            </a:r>
            <a:r>
              <a:rPr lang="en-US" dirty="0" smtClean="0"/>
              <a:t>inflammation.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Lymphedema</a:t>
            </a:r>
            <a:r>
              <a:rPr lang="en-US" dirty="0" smtClean="0"/>
              <a:t> </a:t>
            </a:r>
            <a:r>
              <a:rPr lang="en-US" dirty="0" smtClean="0"/>
              <a:t>may be present in </a:t>
            </a:r>
            <a:r>
              <a:rPr lang="en-US" dirty="0" err="1" smtClean="0"/>
              <a:t>axilla</a:t>
            </a:r>
            <a:r>
              <a:rPr lang="en-US" dirty="0" smtClean="0"/>
              <a:t> </a:t>
            </a:r>
            <a:r>
              <a:rPr lang="en-US" dirty="0" smtClean="0"/>
              <a:t>and upper arm from impaired lymph drainage after surgery.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 Palpate </a:t>
            </a:r>
            <a:r>
              <a:rPr lang="en-US" dirty="0" smtClean="0"/>
              <a:t>gently along the scar—these tissues may be unusually sensitive.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 Use </a:t>
            </a:r>
            <a:r>
              <a:rPr lang="en-US" dirty="0" smtClean="0"/>
              <a:t>a circular motion with two or three fingers.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 Pay </a:t>
            </a:r>
            <a:r>
              <a:rPr lang="en-US" dirty="0" smtClean="0"/>
              <a:t>special attention to the upper outer quadrant and </a:t>
            </a:r>
            <a:r>
              <a:rPr lang="en-US" dirty="0" err="1" smtClean="0"/>
              <a:t>axilla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r>
              <a:rPr lang="en-US" dirty="0" smtClean="0"/>
              <a:t> Check for enlargement </a:t>
            </a:r>
            <a:r>
              <a:rPr lang="en-US" dirty="0" smtClean="0"/>
              <a:t>of the lymph nodes or signs of inflammation or infection.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9998" y="1619016"/>
            <a:ext cx="4914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74" y="1209372"/>
            <a:ext cx="10581777" cy="548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98606" y="811161"/>
            <a:ext cx="227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FIBROADENOMA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5987" y="796418"/>
            <a:ext cx="86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CYST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8903" y="81116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CANCER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8599" y="206483"/>
            <a:ext cx="478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COMMON BREAST MASSES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38" y="176981"/>
            <a:ext cx="4100893" cy="64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870" y="176982"/>
            <a:ext cx="3954367" cy="64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0237" y="914435"/>
            <a:ext cx="3808216" cy="314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642555" y="162255"/>
            <a:ext cx="354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Visible Signs of Breast Cancer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0237" y="4409768"/>
            <a:ext cx="3808216" cy="237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Recording the Physical Exam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13338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“Breasts symmetric and smooth without masses. Nipples without discharge.” (</a:t>
            </a:r>
            <a:r>
              <a:rPr lang="en-US" i="1" dirty="0" err="1" smtClean="0"/>
              <a:t>Axillary</a:t>
            </a:r>
            <a:r>
              <a:rPr lang="en-US" i="1" dirty="0" smtClean="0"/>
              <a:t> </a:t>
            </a:r>
            <a:r>
              <a:rPr lang="en-US" i="1" dirty="0" err="1" smtClean="0"/>
              <a:t>adenopathy</a:t>
            </a:r>
            <a:r>
              <a:rPr lang="en-US" i="1" dirty="0" smtClean="0"/>
              <a:t> usually included after Neck in section on Lymph Nodes; see p. 256.) 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OR </a:t>
            </a:r>
          </a:p>
          <a:p>
            <a:endParaRPr lang="en-US" i="1" dirty="0" smtClean="0"/>
          </a:p>
          <a:p>
            <a:r>
              <a:rPr lang="en-US" i="1" dirty="0" smtClean="0"/>
              <a:t>“</a:t>
            </a:r>
            <a:r>
              <a:rPr lang="en-US" i="1" dirty="0" smtClean="0"/>
              <a:t>Breasts pendulous with </a:t>
            </a:r>
            <a:r>
              <a:rPr lang="en-US" i="1" dirty="0" smtClean="0">
                <a:latin typeface="Arial Black" pitchFamily="34" charset="0"/>
              </a:rPr>
              <a:t>diffuse fibrocystic changes</a:t>
            </a:r>
            <a:r>
              <a:rPr lang="en-US" i="1" dirty="0" smtClean="0"/>
              <a:t>. Single firm 1 × 1 cm mass, mobile and </a:t>
            </a:r>
            <a:r>
              <a:rPr lang="en-US" i="1" dirty="0" err="1" smtClean="0"/>
              <a:t>nontender</a:t>
            </a:r>
            <a:r>
              <a:rPr lang="en-US" i="1" dirty="0" smtClean="0"/>
              <a:t>, with overlying </a:t>
            </a:r>
            <a:r>
              <a:rPr lang="en-US" i="1" dirty="0" err="1" smtClean="0"/>
              <a:t>peau</a:t>
            </a:r>
            <a:r>
              <a:rPr lang="en-US" i="1" dirty="0" smtClean="0"/>
              <a:t> </a:t>
            </a:r>
            <a:r>
              <a:rPr lang="en-US" i="1" dirty="0" err="1" smtClean="0"/>
              <a:t>d’orange</a:t>
            </a:r>
            <a:r>
              <a:rPr lang="en-US" i="1" dirty="0" smtClean="0"/>
              <a:t> appearance in right breast, upper outer quadrant at 11 o’clock, 2 cm from the nipple.” </a:t>
            </a:r>
            <a:endParaRPr lang="en-US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5450" y="1690688"/>
            <a:ext cx="10982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 smtClean="0"/>
              <a:t>Bate’s</a:t>
            </a:r>
            <a:r>
              <a:rPr lang="en-US" sz="2400" b="1" dirty="0" smtClean="0"/>
              <a:t> Guide to Physical Diagnosis and History Taking. </a:t>
            </a:r>
            <a:r>
              <a:rPr lang="en-US" sz="2400" dirty="0" err="1" smtClean="0"/>
              <a:t>Lippincot</a:t>
            </a:r>
            <a:r>
              <a:rPr lang="en-US" sz="2400" dirty="0" smtClean="0"/>
              <a:t>.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Edition. 2013. Chapter 14.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Merck’s Manual. </a:t>
            </a:r>
            <a:r>
              <a:rPr lang="en-US" sz="2400" dirty="0" smtClean="0"/>
              <a:t>Professional Edition. </a:t>
            </a:r>
            <a:r>
              <a:rPr lang="en-US" sz="2400" dirty="0" smtClean="0">
                <a:hlinkClick r:id="rId2"/>
              </a:rPr>
              <a:t>https://www.merckmanuals.com/professional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Mosby’s Expert Physical Exam Handbook. Rapid Inpatient and Outpatient Assessments.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93" y="174075"/>
            <a:ext cx="4707766" cy="359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950" y="65875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Anatomy of the Female Breast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871259" y="1092188"/>
            <a:ext cx="6954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To describe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clinical findings</a:t>
            </a:r>
            <a:r>
              <a:rPr lang="en-US" sz="2000" dirty="0" smtClean="0"/>
              <a:t>, divided into </a:t>
            </a:r>
            <a:r>
              <a:rPr lang="en-US" sz="2000" b="1" dirty="0" smtClean="0"/>
              <a:t>4 quadrants </a:t>
            </a:r>
            <a:r>
              <a:rPr lang="en-US" sz="2000" dirty="0" smtClean="0"/>
              <a:t>based on horizontal and vertical lines crossing nipple. </a:t>
            </a:r>
          </a:p>
          <a:p>
            <a:pPr>
              <a:buFontTx/>
              <a:buChar char="-"/>
            </a:pPr>
            <a:r>
              <a:rPr lang="en-US" sz="2000" dirty="0" smtClean="0"/>
              <a:t>  A fifth area, </a:t>
            </a:r>
            <a:r>
              <a:rPr lang="en-US" sz="2000" dirty="0" err="1" smtClean="0">
                <a:solidFill>
                  <a:srgbClr val="002060"/>
                </a:solidFill>
                <a:latin typeface="Arial Black" pitchFamily="34" charset="0"/>
              </a:rPr>
              <a:t>axillary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 tail of breast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“tail of Spence,” </a:t>
            </a:r>
            <a:r>
              <a:rPr lang="en-US" sz="2000" dirty="0" smtClean="0"/>
              <a:t>extends at anterior </a:t>
            </a:r>
            <a:r>
              <a:rPr lang="en-US" sz="2000" dirty="0" err="1" smtClean="0"/>
              <a:t>axillary</a:t>
            </a:r>
            <a:r>
              <a:rPr lang="en-US" sz="2000" dirty="0" smtClean="0"/>
              <a:t> fold. Findings can be localized as the time on the </a:t>
            </a:r>
            <a:r>
              <a:rPr lang="en-US" sz="2000" b="1" dirty="0" smtClean="0"/>
              <a:t>face of a clock.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3017312"/>
            <a:ext cx="2897897" cy="373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3493" y="4189616"/>
            <a:ext cx="87810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Arial Black" pitchFamily="34" charset="0"/>
              </a:rPr>
              <a:t>  Glandular tissue:</a:t>
            </a:r>
            <a:r>
              <a:rPr lang="en-US" sz="2000" dirty="0" smtClean="0"/>
              <a:t> </a:t>
            </a:r>
            <a:r>
              <a:rPr lang="en-US" sz="2000" dirty="0" err="1" smtClean="0"/>
              <a:t>secretory</a:t>
            </a:r>
            <a:r>
              <a:rPr lang="en-US" sz="2000" dirty="0" smtClean="0"/>
              <a:t> </a:t>
            </a:r>
            <a:r>
              <a:rPr lang="en-US" sz="2000" dirty="0" err="1" smtClean="0"/>
              <a:t>tubuloalveolar</a:t>
            </a:r>
            <a:r>
              <a:rPr lang="en-US" sz="2000" dirty="0" smtClean="0"/>
              <a:t> glands and ducts, 15-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20 lobes </a:t>
            </a:r>
            <a:r>
              <a:rPr lang="en-US" sz="2000" dirty="0" smtClean="0"/>
              <a:t>radiating around nipple. Each lobe has smaller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lobules</a:t>
            </a:r>
            <a:r>
              <a:rPr lang="en-US" sz="2000" dirty="0" smtClean="0"/>
              <a:t>.</a:t>
            </a:r>
          </a:p>
          <a:p>
            <a:pPr>
              <a:buFontTx/>
              <a:buChar char="-"/>
            </a:pPr>
            <a:r>
              <a:rPr lang="en-US" sz="2000" dirty="0" smtClean="0"/>
              <a:t>  Lobes drain to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milk-producing ducts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sinuses </a:t>
            </a:r>
            <a:r>
              <a:rPr lang="en-US" sz="2000" dirty="0" smtClean="0"/>
              <a:t>that open to </a:t>
            </a:r>
            <a:r>
              <a:rPr lang="en-US" sz="2000" dirty="0" smtClean="0">
                <a:latin typeface="Arial Black" pitchFamily="34" charset="0"/>
              </a:rPr>
              <a:t>areola</a:t>
            </a:r>
            <a:r>
              <a:rPr lang="en-US" sz="2000" dirty="0" smtClean="0"/>
              <a:t>, or </a:t>
            </a:r>
            <a:r>
              <a:rPr lang="en-US" sz="2000" dirty="0" smtClean="0">
                <a:latin typeface="Arial Black" pitchFamily="34" charset="0"/>
              </a:rPr>
              <a:t>nipple</a:t>
            </a:r>
            <a:r>
              <a:rPr lang="en-US" sz="2000" dirty="0" smtClean="0"/>
              <a:t>. </a:t>
            </a:r>
          </a:p>
          <a:p>
            <a:pPr>
              <a:buFontTx/>
              <a:buChar char="-"/>
            </a:pPr>
            <a:r>
              <a:rPr lang="en-US" sz="2000" dirty="0" smtClean="0"/>
              <a:t>  Fibrous connective tissue gives support as </a:t>
            </a:r>
            <a:r>
              <a:rPr lang="en-US" sz="2000" dirty="0" err="1" smtClean="0">
                <a:latin typeface="Arial Black" pitchFamily="34" charset="0"/>
              </a:rPr>
              <a:t>suspensory</a:t>
            </a:r>
            <a:r>
              <a:rPr lang="en-US" sz="2000" dirty="0" smtClean="0">
                <a:latin typeface="Arial Black" pitchFamily="34" charset="0"/>
              </a:rPr>
              <a:t> ligaments </a:t>
            </a:r>
            <a:r>
              <a:rPr lang="en-US" sz="2000" dirty="0" smtClean="0"/>
              <a:t>connected to skin and underlying fascia.</a:t>
            </a:r>
          </a:p>
          <a:p>
            <a:pPr>
              <a:buFontTx/>
              <a:buChar char="-"/>
            </a:pPr>
            <a:r>
              <a:rPr lang="en-US" sz="2000" dirty="0" smtClean="0"/>
              <a:t>  Adipose tissue, or fat, surrounds breast in superficial and peripheral areas. 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00" y="-33875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Anatomy of the Female Breast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147749" y="964276"/>
            <a:ext cx="8672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The </a:t>
            </a:r>
            <a:r>
              <a:rPr lang="en-US" sz="2000" dirty="0" smtClean="0">
                <a:latin typeface="Arial Black" pitchFamily="34" charset="0"/>
              </a:rPr>
              <a:t>areola</a:t>
            </a:r>
            <a:r>
              <a:rPr lang="en-US" sz="2000" dirty="0" smtClean="0"/>
              <a:t> has small, round sebaceous glands, sweat glands, </a:t>
            </a:r>
            <a:r>
              <a:rPr lang="en-US" sz="2000" dirty="0" err="1" smtClean="0"/>
              <a:t>areolar</a:t>
            </a:r>
            <a:r>
              <a:rPr lang="en-US" sz="2000" dirty="0" smtClean="0"/>
              <a:t> glands. </a:t>
            </a:r>
          </a:p>
          <a:p>
            <a:pPr>
              <a:buFontTx/>
              <a:buChar char="-"/>
            </a:pPr>
            <a:r>
              <a:rPr lang="en-US" sz="2000" dirty="0" smtClean="0"/>
              <a:t>  Few hairs seen on areola. Nipple and areola has smooth muscle that contracts to express milk from </a:t>
            </a:r>
            <a:r>
              <a:rPr lang="en-US" sz="2000" dirty="0" err="1" smtClean="0"/>
              <a:t>ductal</a:t>
            </a:r>
            <a:r>
              <a:rPr lang="en-US" sz="2000" dirty="0" smtClean="0"/>
              <a:t> system during breast-feeding. </a:t>
            </a:r>
          </a:p>
          <a:p>
            <a:pPr>
              <a:buFontTx/>
              <a:buChar char="-"/>
            </a:pPr>
            <a:r>
              <a:rPr lang="en-US" sz="2000" dirty="0" smtClean="0"/>
              <a:t>  Sensory </a:t>
            </a:r>
            <a:r>
              <a:rPr lang="en-US" sz="2000" dirty="0" err="1" smtClean="0"/>
              <a:t>innervation</a:t>
            </a:r>
            <a:r>
              <a:rPr lang="en-US" sz="2000" dirty="0" smtClean="0"/>
              <a:t> in nipple, triggers “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milk letdown” </a:t>
            </a:r>
            <a:r>
              <a:rPr lang="en-US" sz="2000" dirty="0" smtClean="0"/>
              <a:t>following </a:t>
            </a:r>
            <a:r>
              <a:rPr lang="en-US" sz="2000" dirty="0" err="1" smtClean="0"/>
              <a:t>neurohormonal</a:t>
            </a:r>
            <a:r>
              <a:rPr lang="en-US" sz="2000" dirty="0" smtClean="0"/>
              <a:t> stimulation from infant sucking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5" y="68162"/>
            <a:ext cx="2998124" cy="31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7928" y="3256764"/>
            <a:ext cx="11399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Tactile stimulation of nipple, during breast exam may make nipple firmer,  erect,  areola puckered. </a:t>
            </a:r>
            <a:r>
              <a:rPr lang="en-US" dirty="0" smtClean="0">
                <a:latin typeface="Arial Black" pitchFamily="34" charset="0"/>
              </a:rPr>
              <a:t>Should not be mistaken for signs of breast disease.</a:t>
            </a:r>
          </a:p>
          <a:p>
            <a:pPr>
              <a:buFontTx/>
              <a:buChar char="-"/>
            </a:pPr>
            <a:r>
              <a:rPr lang="en-US" dirty="0" smtClean="0"/>
              <a:t>  Adult breast may be soft,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granular, nodular, or lumpy, </a:t>
            </a:r>
            <a:r>
              <a:rPr lang="en-US" dirty="0" smtClean="0"/>
              <a:t>called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physiologic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nodularity</a:t>
            </a:r>
            <a:r>
              <a:rPr lang="en-US" dirty="0" smtClean="0"/>
              <a:t>.  </a:t>
            </a:r>
            <a:r>
              <a:rPr lang="en-US" dirty="0" err="1" smtClean="0"/>
              <a:t>Nodularity</a:t>
            </a:r>
            <a:r>
              <a:rPr lang="en-US" dirty="0" smtClean="0"/>
              <a:t> </a:t>
            </a:r>
            <a:r>
              <a:rPr lang="en-US" u="sng" dirty="0" smtClean="0"/>
              <a:t>may increase before menses</a:t>
            </a:r>
            <a:r>
              <a:rPr lang="en-US" dirty="0" smtClean="0"/>
              <a:t>, when breasts enlarge and become tender or painful.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3678" y="4929756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Supernumerary nipples </a:t>
            </a:r>
            <a:r>
              <a:rPr lang="en-US" dirty="0" smtClean="0"/>
              <a:t>are located along the “milk line,” (embryonic </a:t>
            </a:r>
            <a:r>
              <a:rPr lang="en-US" dirty="0" err="1" smtClean="0"/>
              <a:t>primordia</a:t>
            </a:r>
            <a:r>
              <a:rPr lang="en-US" dirty="0" smtClean="0"/>
              <a:t> for nipples from </a:t>
            </a:r>
            <a:r>
              <a:rPr lang="en-US" dirty="0" err="1" smtClean="0"/>
              <a:t>axilla</a:t>
            </a:r>
            <a:r>
              <a:rPr lang="en-US" dirty="0" smtClean="0"/>
              <a:t> to groin). Often </a:t>
            </a:r>
            <a:r>
              <a:rPr lang="en-US" u="sng" dirty="0" smtClean="0"/>
              <a:t>mistaken for a common mole.  E</a:t>
            </a:r>
            <a:r>
              <a:rPr lang="en-US" dirty="0" smtClean="0"/>
              <a:t>xtra nipple has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no pathologic significance.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1619" y="4437381"/>
            <a:ext cx="3171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248689" y="6217922"/>
            <a:ext cx="201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Supernumerary nipples (arrows)</a:t>
            </a:r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575" y="-50500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Anatomy of the Male Breast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020887" y="1005839"/>
            <a:ext cx="6650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Male breast has a </a:t>
            </a:r>
            <a:r>
              <a:rPr lang="en-US" sz="2000" u="sng" dirty="0" smtClean="0"/>
              <a:t>small nipple and areola</a:t>
            </a:r>
            <a:r>
              <a:rPr lang="en-US" sz="2000" dirty="0" smtClean="0"/>
              <a:t>, thin disc of breast tissue consisting of ducts.</a:t>
            </a:r>
          </a:p>
          <a:p>
            <a:pPr>
              <a:buFontTx/>
              <a:buChar char="-"/>
            </a:pPr>
            <a:r>
              <a:rPr lang="en-US" sz="2000" dirty="0" smtClean="0"/>
              <a:t> The lack of estrogen and progesterone stimulation, results in minimal development. </a:t>
            </a:r>
          </a:p>
          <a:p>
            <a:pPr>
              <a:buFontTx/>
              <a:buChar char="-"/>
            </a:pPr>
            <a:r>
              <a:rPr lang="en-US" sz="2000" dirty="0" smtClean="0"/>
              <a:t>  A firm button of breast tissue </a:t>
            </a:r>
            <a:r>
              <a:rPr lang="en-US" sz="2000" dirty="0" smtClean="0">
                <a:latin typeface="Arial Black" pitchFamily="34" charset="0"/>
              </a:rPr>
              <a:t>2 cm or more </a:t>
            </a:r>
            <a:r>
              <a:rPr lang="en-US" sz="2000" dirty="0" smtClean="0"/>
              <a:t>in diameter present in one of three adult men.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00" y="139071"/>
            <a:ext cx="4873803" cy="350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5759" y="3591100"/>
            <a:ext cx="115546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400" dirty="0" smtClean="0">
                <a:latin typeface="Arial Black" pitchFamily="34" charset="0"/>
              </a:rPr>
              <a:t>Male breast cancer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rare malignancy, &lt; 1%</a:t>
            </a:r>
            <a:r>
              <a:rPr lang="en-US" sz="2000" dirty="0" smtClean="0"/>
              <a:t> of cancers in men, </a:t>
            </a:r>
            <a:r>
              <a:rPr lang="en-US" sz="2000" dirty="0" smtClean="0">
                <a:latin typeface="Arial Black" pitchFamily="34" charset="0"/>
              </a:rPr>
              <a:t>&lt; 1%</a:t>
            </a:r>
            <a:r>
              <a:rPr lang="en-US" sz="2000" dirty="0" smtClean="0"/>
              <a:t> of all breast cancers.</a:t>
            </a:r>
          </a:p>
          <a:p>
            <a:pPr>
              <a:buFontTx/>
              <a:buChar char="-"/>
            </a:pPr>
            <a:r>
              <a:rPr lang="en-US" sz="2000" dirty="0" smtClean="0"/>
              <a:t>  Incidence rising, some groups reaching </a:t>
            </a:r>
            <a:r>
              <a:rPr lang="en-US" sz="2000" b="1" dirty="0" smtClean="0"/>
              <a:t>15%</a:t>
            </a:r>
            <a:r>
              <a:rPr lang="en-US" sz="2000" dirty="0" smtClean="0"/>
              <a:t>. </a:t>
            </a:r>
          </a:p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000" dirty="0" smtClean="0">
                <a:latin typeface="Arial Black" pitchFamily="34" charset="0"/>
              </a:rPr>
              <a:t>Major risk factors: advancing age, hormonal imbalance, radiation exposure</a:t>
            </a:r>
            <a:r>
              <a:rPr lang="en-US" sz="2000" dirty="0" smtClean="0"/>
              <a:t>, 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family history of breast cancer.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000" dirty="0" smtClean="0"/>
              <a:t>Most relevant risk factor, mutation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BRCA2 gene</a:t>
            </a:r>
            <a:r>
              <a:rPr lang="en-US" sz="2000" dirty="0" smtClean="0"/>
              <a:t>. </a:t>
            </a:r>
          </a:p>
          <a:p>
            <a:pPr>
              <a:buFontTx/>
              <a:buChar char="-"/>
            </a:pPr>
            <a:r>
              <a:rPr lang="en-US" sz="2000" dirty="0" smtClean="0"/>
              <a:t>  Most cases present late because of a lack of awareness of existence of such a malignancy in males and ignorance of the related risk factors. </a:t>
            </a:r>
          </a:p>
          <a:p>
            <a:pPr>
              <a:buFontTx/>
              <a:buChar char="-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Males with breast cancer are at high risk for developing a second cancer.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58750" y="6459729"/>
            <a:ext cx="3877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Semin</a:t>
            </a:r>
            <a:r>
              <a:rPr lang="en-US" sz="1400" dirty="0" smtClean="0"/>
              <a:t> </a:t>
            </a:r>
            <a:r>
              <a:rPr lang="en-US" sz="1400" dirty="0" err="1" smtClean="0"/>
              <a:t>Oncol</a:t>
            </a:r>
            <a:r>
              <a:rPr lang="en-US" sz="1400" dirty="0" smtClean="0"/>
              <a:t>, 44 (4), 267-272	Aug 2017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075" y="-50500"/>
            <a:ext cx="10515600" cy="1325563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 Black" pitchFamily="34" charset="0"/>
              </a:rPr>
              <a:t>Lymphatics</a:t>
            </a: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 of the Breast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999" y="967216"/>
            <a:ext cx="6661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err="1" smtClean="0"/>
              <a:t>Lymphatics</a:t>
            </a:r>
            <a:r>
              <a:rPr lang="en-US" sz="2000" dirty="0" smtClean="0"/>
              <a:t> from most of breast drain to the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axillary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lymph nodes</a:t>
            </a:r>
            <a:r>
              <a:rPr lang="en-US" sz="2000" dirty="0" smtClean="0"/>
              <a:t>, central nodes are palpable. They are: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8695" y="1718510"/>
            <a:ext cx="64451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Pectoral nodes—anterior</a:t>
            </a:r>
            <a:r>
              <a:rPr lang="en-US" sz="2000" dirty="0" smtClean="0"/>
              <a:t>, </a:t>
            </a:r>
            <a:r>
              <a:rPr lang="en-US" sz="1600" dirty="0" smtClean="0"/>
              <a:t>lower border of </a:t>
            </a:r>
            <a:r>
              <a:rPr lang="en-US" sz="1600" dirty="0" err="1" smtClean="0">
                <a:latin typeface="Arial Black" pitchFamily="34" charset="0"/>
              </a:rPr>
              <a:t>pectoralis</a:t>
            </a:r>
            <a:r>
              <a:rPr lang="en-US" sz="1600" dirty="0" smtClean="0">
                <a:latin typeface="Arial Black" pitchFamily="34" charset="0"/>
              </a:rPr>
              <a:t> major </a:t>
            </a:r>
            <a:r>
              <a:rPr lang="en-US" sz="1600" dirty="0" smtClean="0"/>
              <a:t>inside anterior </a:t>
            </a:r>
            <a:r>
              <a:rPr lang="en-US" sz="1600" dirty="0" err="1" smtClean="0"/>
              <a:t>axillary</a:t>
            </a:r>
            <a:r>
              <a:rPr lang="en-US" sz="1600" dirty="0" smtClean="0"/>
              <a:t> fold. Drain anterior chest wall and  breast.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Subscapular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nodes—posterior</a:t>
            </a:r>
            <a:r>
              <a:rPr lang="en-US" sz="2000" dirty="0" smtClean="0"/>
              <a:t>, </a:t>
            </a:r>
            <a:r>
              <a:rPr lang="en-US" sz="1600" dirty="0" smtClean="0"/>
              <a:t>lateral border of  scapula; palpated deep in posterior </a:t>
            </a:r>
            <a:r>
              <a:rPr lang="en-US" sz="1600" dirty="0" err="1" smtClean="0"/>
              <a:t>axillary</a:t>
            </a:r>
            <a:r>
              <a:rPr lang="en-US" sz="1600" dirty="0" smtClean="0"/>
              <a:t> fold. Drain posterior chest wall and arm.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" y="140113"/>
            <a:ext cx="4937875" cy="365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86937" y="4058673"/>
            <a:ext cx="10717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Lateral nodes—</a:t>
            </a:r>
            <a:r>
              <a:rPr lang="en-US" sz="2000" dirty="0" smtClean="0"/>
              <a:t>along upper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. Drain most of arm.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/>
              <a:t>  Lymph drains from </a:t>
            </a:r>
            <a:r>
              <a:rPr lang="en-US" sz="2000" dirty="0" smtClean="0">
                <a:latin typeface="Arial Black" pitchFamily="34" charset="0"/>
              </a:rPr>
              <a:t>central </a:t>
            </a:r>
            <a:r>
              <a:rPr lang="en-US" sz="2000" dirty="0" err="1" smtClean="0">
                <a:latin typeface="Arial Black" pitchFamily="34" charset="0"/>
              </a:rPr>
              <a:t>axillary</a:t>
            </a:r>
            <a:r>
              <a:rPr lang="en-US" sz="2000" dirty="0" smtClean="0">
                <a:latin typeface="Arial Black" pitchFamily="34" charset="0"/>
              </a:rPr>
              <a:t> nodes </a:t>
            </a:r>
            <a:r>
              <a:rPr lang="en-US" sz="2000" dirty="0" smtClean="0"/>
              <a:t>to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infraclavicular</a:t>
            </a:r>
            <a:r>
              <a:rPr lang="en-US" sz="2000" dirty="0" smtClean="0"/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supraclavicular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nodes.</a:t>
            </a:r>
            <a:r>
              <a:rPr lang="en-US" sz="20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/>
              <a:t>  Not all </a:t>
            </a:r>
            <a:r>
              <a:rPr lang="en-US" sz="2000" dirty="0" err="1" smtClean="0"/>
              <a:t>lymphatics</a:t>
            </a:r>
            <a:r>
              <a:rPr lang="en-US" sz="2000" dirty="0" smtClean="0"/>
              <a:t> of breast drain into </a:t>
            </a:r>
            <a:r>
              <a:rPr lang="en-US" sz="2000" dirty="0" err="1" smtClean="0"/>
              <a:t>axilla</a:t>
            </a:r>
            <a:r>
              <a:rPr lang="en-US" sz="2000" dirty="0" smtClean="0"/>
              <a:t>. Malignant cells from breast cancer may spread directly to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infraclavicular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nodes </a:t>
            </a:r>
            <a:r>
              <a:rPr lang="en-US" sz="2000" dirty="0" smtClean="0"/>
              <a:t>or into the internal mammary chain of lymph nodes within the chest.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25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HEALTH HISTORY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8135" y="1640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 Breast lump or mass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 Breast pain or discomfort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 Nipple discharge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825" y="1032550"/>
            <a:ext cx="695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Common or Concerning Symptoms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305" y="3229500"/>
            <a:ext cx="111002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Ask about breasts during history or during the physical examination. Ask </a:t>
            </a:r>
          </a:p>
          <a:p>
            <a:r>
              <a:rPr lang="en-US" sz="2000" dirty="0" smtClean="0"/>
              <a:t>   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“Do you examine your breasts?” . . . “How often?” </a:t>
            </a:r>
          </a:p>
          <a:p>
            <a:endParaRPr lang="en-US" sz="2000" dirty="0" smtClean="0"/>
          </a:p>
          <a:p>
            <a:r>
              <a:rPr lang="en-US" sz="2000" dirty="0" smtClean="0"/>
              <a:t>-  For menstruating woman, ask when she examines her breast during her monthly cycle: </a:t>
            </a:r>
          </a:p>
          <a:p>
            <a:pPr>
              <a:buFontTx/>
              <a:buChar char="-"/>
            </a:pPr>
            <a:r>
              <a:rPr lang="en-US" sz="2000" dirty="0" smtClean="0"/>
              <a:t>Self-examination is best done when estrogen stimulation is lowest,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about 5 to 7 days </a:t>
            </a:r>
            <a:r>
              <a:rPr lang="en-US" sz="2000" dirty="0" smtClean="0"/>
              <a:t>after onset of menses.  Ask: 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“Do you have any discomfort, pain, or lumps in your breasts?”</a:t>
            </a:r>
          </a:p>
          <a:p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Lumps may be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physiologic or pathologic</a:t>
            </a:r>
            <a:r>
              <a:rPr lang="en-US" sz="2000" dirty="0" smtClean="0">
                <a:solidFill>
                  <a:srgbClr val="FF0000"/>
                </a:solidFill>
              </a:rPr>
              <a:t>, ranging from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cysts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fibroadenomas</a:t>
            </a:r>
            <a:r>
              <a:rPr lang="en-US" sz="2000" dirty="0" smtClean="0">
                <a:solidFill>
                  <a:srgbClr val="FF0000"/>
                </a:solidFill>
              </a:rPr>
              <a:t> to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breast cancer.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0375"/>
            <a:ext cx="10515600" cy="13255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HEALTH HISTORY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700" y="1697852"/>
            <a:ext cx="11082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If patient reports l</a:t>
            </a:r>
            <a:r>
              <a:rPr lang="en-US" sz="2000" dirty="0" smtClean="0">
                <a:latin typeface="Arial Black" pitchFamily="34" charset="0"/>
              </a:rPr>
              <a:t>ump </a:t>
            </a:r>
            <a:r>
              <a:rPr lang="en-US" sz="2000" dirty="0" smtClean="0"/>
              <a:t>or </a:t>
            </a:r>
            <a:r>
              <a:rPr lang="en-US" sz="2000" dirty="0" smtClean="0">
                <a:latin typeface="Arial Black" pitchFamily="34" charset="0"/>
              </a:rPr>
              <a:t>mass</a:t>
            </a:r>
            <a:r>
              <a:rPr lang="en-US" sz="2000" dirty="0" smtClean="0"/>
              <a:t>, ask about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63457" y="857647"/>
            <a:ext cx="599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Common or Concerning Symptoms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9332" y="1319312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 Breast lump or mass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39200" y="21170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Location,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How long it has been present, and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Any change in size or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Variation within menstrual cycle.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Any change in breast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contour, dimpling, swelling</a:t>
            </a:r>
            <a:r>
              <a:rPr lang="en-US" sz="2000" dirty="0" smtClean="0"/>
              <a:t>, or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puckering</a:t>
            </a:r>
            <a:r>
              <a:rPr lang="en-US" sz="2000" dirty="0" smtClean="0"/>
              <a:t> of skin over the breasts.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336" y="76050"/>
            <a:ext cx="3348481" cy="182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768961" y="1881837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Breast contour</a:t>
            </a:r>
            <a:endParaRPr lang="en-US" sz="1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495" y="2173259"/>
            <a:ext cx="3142905" cy="19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958628" y="405663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Breast dimpling</a:t>
            </a:r>
            <a:endParaRPr lang="en-US" sz="1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010" y="1981586"/>
            <a:ext cx="2595078" cy="207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83177" y="4031328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Nipple puckering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471052" y="4572008"/>
            <a:ext cx="80676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  Ask about discharge from nipples and when it occurs. </a:t>
            </a:r>
          </a:p>
          <a:p>
            <a:r>
              <a:rPr lang="en-US" sz="2000" dirty="0" smtClean="0"/>
              <a:t>         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Does the discharge appear only after compression of the nipple, or is it spontaneous? -  </a:t>
            </a:r>
          </a:p>
          <a:p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-  </a:t>
            </a:r>
            <a:r>
              <a:rPr lang="en-US" sz="2000" dirty="0" smtClean="0"/>
              <a:t>Physiologic </a:t>
            </a:r>
            <a:r>
              <a:rPr lang="en-US" sz="2000" dirty="0" err="1" smtClean="0"/>
              <a:t>hypersecretion</a:t>
            </a:r>
            <a:r>
              <a:rPr lang="en-US" sz="2000" dirty="0" smtClean="0"/>
              <a:t> seen: </a:t>
            </a:r>
            <a:r>
              <a:rPr lang="en-US" sz="2000" dirty="0" smtClean="0">
                <a:latin typeface="Arial Black" pitchFamily="34" charset="0"/>
              </a:rPr>
              <a:t>pregnancy, lactation</a:t>
            </a:r>
            <a:r>
              <a:rPr lang="en-US" sz="2000" dirty="0" smtClean="0"/>
              <a:t>, chest wall stimulation, sleep, stress. If spontaneous,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What is color, consistency, quantity? Is the color milky, brown, greenish, bloody? </a:t>
            </a:r>
          </a:p>
          <a:p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-  </a:t>
            </a:r>
            <a:r>
              <a:rPr lang="en-US" sz="2000" dirty="0" smtClean="0"/>
              <a:t>Ask if the discharge is unilateral or bilateral.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463457" y="4180953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  Nipple discharge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830088" y="4937760"/>
            <a:ext cx="317856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Galactorrhea</a:t>
            </a:r>
            <a:r>
              <a:rPr lang="en-US" sz="1600" dirty="0" smtClean="0">
                <a:solidFill>
                  <a:srgbClr val="FF0000"/>
                </a:solidFill>
              </a:rPr>
              <a:t>, or  inappropriate discharge of milk-containing fluid, is 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abnormal </a:t>
            </a:r>
            <a:r>
              <a:rPr lang="en-US" sz="1600" dirty="0" smtClean="0">
                <a:solidFill>
                  <a:srgbClr val="FF0000"/>
                </a:solidFill>
              </a:rPr>
              <a:t>if it occurs 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6 or more months </a:t>
            </a:r>
            <a:r>
              <a:rPr lang="en-US" sz="1600" dirty="0" smtClean="0">
                <a:solidFill>
                  <a:srgbClr val="FF0000"/>
                </a:solidFill>
              </a:rPr>
              <a:t>after childbirth or cessation of breast-feeding.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5" y="-100375"/>
            <a:ext cx="10515600" cy="132556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Health Promotion and Counseling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2450" y="7929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2060"/>
                </a:solidFill>
              </a:rPr>
              <a:t>Palpable masses of the breast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Assessing risk of breast cancer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 Breast cancer screening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441" y="2161318"/>
            <a:ext cx="10831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Clinical Breast Examination (CBE) </a:t>
            </a:r>
            <a:r>
              <a:rPr lang="en-US" sz="2000" dirty="0" smtClean="0"/>
              <a:t>provides an opportunity for detecting lump or masses, risk factors for breast cancer, screening measures such as breast self-examination, The CBE should be performed by a skilled clinician, followed by mammography, if needed. 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690" y="3176981"/>
            <a:ext cx="6277569" cy="358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2936</Words>
  <Application>Microsoft Office PowerPoint</Application>
  <PresentationFormat>Custom</PresentationFormat>
  <Paragraphs>260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Anatomy of the Female Breast</vt:lpstr>
      <vt:lpstr>Anatomy of the Female Breast</vt:lpstr>
      <vt:lpstr>Anatomy of the Female Breast</vt:lpstr>
      <vt:lpstr>Anatomy of the Male Breast</vt:lpstr>
      <vt:lpstr>Lymphatics of the Breast</vt:lpstr>
      <vt:lpstr>HEALTH HISTORY</vt:lpstr>
      <vt:lpstr>HEALTH HISTORY</vt:lpstr>
      <vt:lpstr>Health Promotion and Counseling</vt:lpstr>
      <vt:lpstr>BREAST CANCER</vt:lpstr>
      <vt:lpstr>BREAST CANCER</vt:lpstr>
      <vt:lpstr>Slide 12</vt:lpstr>
      <vt:lpstr>Breast Cancer Screening and Chemoprevention</vt:lpstr>
      <vt:lpstr>Slide 14</vt:lpstr>
      <vt:lpstr>Examination of the Breast</vt:lpstr>
      <vt:lpstr>Examination of the Breast</vt:lpstr>
      <vt:lpstr>Examination of the Breast</vt:lpstr>
      <vt:lpstr>Examination of the Breast</vt:lpstr>
      <vt:lpstr>Examination of the Breast</vt:lpstr>
      <vt:lpstr>Examination of the Breast</vt:lpstr>
      <vt:lpstr>The Male Breast</vt:lpstr>
      <vt:lpstr>Axillae Exam</vt:lpstr>
      <vt:lpstr>Axillae Exam </vt:lpstr>
      <vt:lpstr>Examination of the Breast</vt:lpstr>
      <vt:lpstr>Slide 25</vt:lpstr>
      <vt:lpstr>Slide 26</vt:lpstr>
      <vt:lpstr>Recording the Physical Exam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Олексій Михайлович Глєбов</dc:creator>
  <cp:lastModifiedBy>Maite</cp:lastModifiedBy>
  <cp:revision>511</cp:revision>
  <dcterms:created xsi:type="dcterms:W3CDTF">2017-06-07T12:54:18Z</dcterms:created>
  <dcterms:modified xsi:type="dcterms:W3CDTF">2020-03-02T18:49:06Z</dcterms:modified>
</cp:coreProperties>
</file>